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0"/>
  </p:notesMasterIdLst>
  <p:handoutMasterIdLst>
    <p:handoutMasterId r:id="rId111"/>
  </p:handoutMasterIdLst>
  <p:sldIdLst>
    <p:sldId id="256" r:id="rId3"/>
    <p:sldId id="269" r:id="rId4"/>
    <p:sldId id="258" r:id="rId5"/>
    <p:sldId id="261" r:id="rId6"/>
    <p:sldId id="262" r:id="rId7"/>
    <p:sldId id="259" r:id="rId8"/>
    <p:sldId id="263" r:id="rId9"/>
    <p:sldId id="267" r:id="rId10"/>
    <p:sldId id="268" r:id="rId11"/>
    <p:sldId id="264" r:id="rId12"/>
    <p:sldId id="270" r:id="rId13"/>
    <p:sldId id="271" r:id="rId14"/>
    <p:sldId id="293" r:id="rId15"/>
    <p:sldId id="294" r:id="rId16"/>
    <p:sldId id="272" r:id="rId17"/>
    <p:sldId id="273" r:id="rId18"/>
    <p:sldId id="274" r:id="rId19"/>
    <p:sldId id="275" r:id="rId20"/>
    <p:sldId id="292" r:id="rId21"/>
    <p:sldId id="295" r:id="rId22"/>
    <p:sldId id="276" r:id="rId23"/>
    <p:sldId id="277" r:id="rId24"/>
    <p:sldId id="297" r:id="rId25"/>
    <p:sldId id="298" r:id="rId26"/>
    <p:sldId id="278" r:id="rId27"/>
    <p:sldId id="279" r:id="rId28"/>
    <p:sldId id="280" r:id="rId29"/>
    <p:sldId id="281" r:id="rId30"/>
    <p:sldId id="284" r:id="rId31"/>
    <p:sldId id="282" r:id="rId32"/>
    <p:sldId id="283" r:id="rId33"/>
    <p:sldId id="285" r:id="rId34"/>
    <p:sldId id="286" r:id="rId35"/>
    <p:sldId id="287" r:id="rId36"/>
    <p:sldId id="289" r:id="rId37"/>
    <p:sldId id="288" r:id="rId38"/>
    <p:sldId id="290" r:id="rId39"/>
    <p:sldId id="291" r:id="rId40"/>
    <p:sldId id="299" r:id="rId41"/>
    <p:sldId id="300" r:id="rId42"/>
    <p:sldId id="301" r:id="rId43"/>
    <p:sldId id="309" r:id="rId44"/>
    <p:sldId id="310" r:id="rId45"/>
    <p:sldId id="311" r:id="rId46"/>
    <p:sldId id="312" r:id="rId47"/>
    <p:sldId id="313" r:id="rId48"/>
    <p:sldId id="302" r:id="rId49"/>
    <p:sldId id="368" r:id="rId50"/>
    <p:sldId id="30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9" r:id="rId65"/>
    <p:sldId id="370" r:id="rId66"/>
    <p:sldId id="371" r:id="rId67"/>
    <p:sldId id="372" r:id="rId68"/>
    <p:sldId id="367" r:id="rId69"/>
    <p:sldId id="314"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16" r:id="rId92"/>
    <p:sldId id="315" r:id="rId93"/>
    <p:sldId id="317" r:id="rId94"/>
    <p:sldId id="318" r:id="rId95"/>
    <p:sldId id="319"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929CD-BEF4-304C-AA83-9C3DCA90470A}"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480BA079-023C-E94B-BA49-5877169EDB8E}">
      <dgm:prSet phldrT="[Text]" custT="1"/>
      <dgm:spPr>
        <a:ln>
          <a:solidFill>
            <a:schemeClr val="accent4">
              <a:lumMod val="75000"/>
            </a:schemeClr>
          </a:solidFill>
        </a:ln>
      </dgm:spPr>
      <dgm:t>
        <a:bodyPr/>
        <a:lstStyle/>
        <a:p>
          <a:r>
            <a:rPr lang="en-US" sz="2400" dirty="0" smtClean="0">
              <a:solidFill>
                <a:schemeClr val="accent4">
                  <a:lumMod val="10000"/>
                </a:schemeClr>
              </a:solidFill>
            </a:rPr>
            <a:t>Screener ASKS</a:t>
          </a:r>
        </a:p>
        <a:p>
          <a:r>
            <a:rPr lang="en-US" sz="1800" dirty="0" smtClean="0">
              <a:solidFill>
                <a:schemeClr val="accent4">
                  <a:lumMod val="10000"/>
                </a:schemeClr>
              </a:solidFill>
            </a:rPr>
            <a:t>about current tobacco use</a:t>
          </a:r>
          <a:endParaRPr lang="en-US" sz="1800" dirty="0">
            <a:solidFill>
              <a:schemeClr val="accent4">
                <a:lumMod val="10000"/>
              </a:schemeClr>
            </a:solidFill>
          </a:endParaRPr>
        </a:p>
      </dgm:t>
    </dgm:pt>
    <dgm:pt modelId="{4F87E458-223D-8143-867F-C2DD70344CC3}" type="parTrans" cxnId="{99CC7800-D18F-7042-8064-C921F94F1DDB}">
      <dgm:prSet/>
      <dgm:spPr/>
      <dgm:t>
        <a:bodyPr/>
        <a:lstStyle/>
        <a:p>
          <a:endParaRPr lang="en-US"/>
        </a:p>
      </dgm:t>
    </dgm:pt>
    <dgm:pt modelId="{BB1DE185-B626-F745-AE3C-45D387DBD496}" type="sibTrans" cxnId="{99CC7800-D18F-7042-8064-C921F94F1DDB}">
      <dgm:prSet/>
      <dgm:spPr/>
      <dgm:t>
        <a:bodyPr/>
        <a:lstStyle/>
        <a:p>
          <a:endParaRPr lang="en-US"/>
        </a:p>
      </dgm:t>
    </dgm:pt>
    <dgm:pt modelId="{476E150D-0EB9-3948-B52F-985E7AD2417F}">
      <dgm:prSet phldrT="[Text]" custT="1"/>
      <dgm:spPr>
        <a:ln>
          <a:solidFill>
            <a:schemeClr val="accent4">
              <a:lumMod val="75000"/>
            </a:schemeClr>
          </a:solidFill>
        </a:ln>
      </dgm:spPr>
      <dgm:t>
        <a:bodyPr/>
        <a:lstStyle/>
        <a:p>
          <a:pPr>
            <a:lnSpc>
              <a:spcPct val="100000"/>
            </a:lnSpc>
            <a:spcAft>
              <a:spcPts val="0"/>
            </a:spcAft>
          </a:pPr>
          <a:r>
            <a:rPr lang="en-US" sz="1600" dirty="0" smtClean="0">
              <a:solidFill>
                <a:schemeClr val="accent4">
                  <a:lumMod val="10000"/>
                </a:schemeClr>
              </a:solidFill>
            </a:rPr>
            <a:t>YES</a:t>
          </a:r>
        </a:p>
        <a:p>
          <a:pPr>
            <a:lnSpc>
              <a:spcPct val="100000"/>
            </a:lnSpc>
            <a:spcAft>
              <a:spcPts val="0"/>
            </a:spcAft>
          </a:pPr>
          <a:r>
            <a:rPr lang="en-US" sz="1600" dirty="0" smtClean="0">
              <a:solidFill>
                <a:schemeClr val="accent4">
                  <a:lumMod val="10000"/>
                </a:schemeClr>
              </a:solidFill>
            </a:rPr>
            <a:t>Screener ADVISES patient to quit</a:t>
          </a:r>
        </a:p>
      </dgm:t>
    </dgm:pt>
    <dgm:pt modelId="{95879699-9AFD-6442-8D73-B133CE5E99F8}" type="parTrans" cxnId="{078A727E-D1FF-6245-B858-1933D88E1EFC}">
      <dgm:prSet/>
      <dgm:spPr>
        <a:ln>
          <a:solidFill>
            <a:schemeClr val="accent4"/>
          </a:solidFill>
        </a:ln>
      </dgm:spPr>
      <dgm:t>
        <a:bodyPr/>
        <a:lstStyle/>
        <a:p>
          <a:endParaRPr lang="en-US"/>
        </a:p>
      </dgm:t>
    </dgm:pt>
    <dgm:pt modelId="{E05A869D-4F3B-A34A-8316-CFED34FCD610}" type="sibTrans" cxnId="{078A727E-D1FF-6245-B858-1933D88E1EFC}">
      <dgm:prSet/>
      <dgm:spPr/>
      <dgm:t>
        <a:bodyPr/>
        <a:lstStyle/>
        <a:p>
          <a:endParaRPr lang="en-US"/>
        </a:p>
      </dgm:t>
    </dgm:pt>
    <dgm:pt modelId="{8350F451-0086-234B-A5C0-03DAC1A9203D}">
      <dgm:prSet phldrT="[Text]" custT="1"/>
      <dgm:spPr>
        <a:ln>
          <a:solidFill>
            <a:schemeClr val="accent4">
              <a:lumMod val="75000"/>
            </a:schemeClr>
          </a:solidFill>
        </a:ln>
      </dgm:spPr>
      <dgm:t>
        <a:bodyPr/>
        <a:lstStyle/>
        <a:p>
          <a:r>
            <a:rPr lang="en-US" sz="2000" dirty="0" smtClean="0">
              <a:solidFill>
                <a:schemeClr val="accent4">
                  <a:lumMod val="10000"/>
                </a:schemeClr>
              </a:solidFill>
            </a:rPr>
            <a:t>Referral</a:t>
          </a:r>
        </a:p>
        <a:p>
          <a:r>
            <a:rPr lang="en-US" sz="1700" dirty="0" smtClean="0">
              <a:solidFill>
                <a:schemeClr val="accent4">
                  <a:lumMod val="10000"/>
                </a:schemeClr>
              </a:solidFill>
            </a:rPr>
            <a:t> </a:t>
          </a:r>
          <a:r>
            <a:rPr lang="en-US" sz="1700" b="0" i="0" dirty="0" smtClean="0">
              <a:solidFill>
                <a:schemeClr val="accent4">
                  <a:lumMod val="10000"/>
                </a:schemeClr>
              </a:solidFill>
              <a:latin typeface="Wingdings"/>
              <a:ea typeface="Wingdings"/>
              <a:cs typeface="Wingdings"/>
            </a:rPr>
            <a:t></a:t>
          </a:r>
          <a:r>
            <a:rPr lang="en-US" sz="1700" dirty="0" smtClean="0">
              <a:solidFill>
                <a:schemeClr val="accent4">
                  <a:lumMod val="10000"/>
                </a:schemeClr>
              </a:solidFill>
            </a:rPr>
            <a:t>1-800-QuitNow</a:t>
          </a:r>
        </a:p>
        <a:p>
          <a:r>
            <a:rPr lang="en-US" sz="1700" dirty="0" smtClean="0">
              <a:solidFill>
                <a:schemeClr val="accent4">
                  <a:lumMod val="10000"/>
                </a:schemeClr>
              </a:solidFill>
              <a:latin typeface="Wingdings"/>
              <a:ea typeface="Wingdings"/>
              <a:cs typeface="Wingdings"/>
              <a:sym typeface="Wingdings"/>
            </a:rPr>
            <a:t></a:t>
          </a:r>
          <a:r>
            <a:rPr lang="en-US" sz="1700" dirty="0" smtClean="0">
              <a:solidFill>
                <a:schemeClr val="accent4">
                  <a:lumMod val="10000"/>
                </a:schemeClr>
              </a:solidFill>
            </a:rPr>
            <a:t> CIH Smoking Cessation Clinic</a:t>
          </a:r>
        </a:p>
        <a:p>
          <a:r>
            <a:rPr lang="en-US" sz="1700" dirty="0" smtClean="0">
              <a:solidFill>
                <a:schemeClr val="accent4">
                  <a:lumMod val="10000"/>
                </a:schemeClr>
              </a:solidFill>
              <a:latin typeface="Wingdings"/>
              <a:ea typeface="Wingdings"/>
              <a:cs typeface="Wingdings"/>
              <a:sym typeface="Wingdings"/>
            </a:rPr>
            <a:t></a:t>
          </a:r>
          <a:r>
            <a:rPr lang="en-US" sz="1700" dirty="0" smtClean="0">
              <a:solidFill>
                <a:schemeClr val="accent4">
                  <a:lumMod val="10000"/>
                </a:schemeClr>
              </a:solidFill>
            </a:rPr>
            <a:t> American Lung Cherokee Nation</a:t>
          </a:r>
        </a:p>
        <a:p>
          <a:r>
            <a:rPr lang="en-US" sz="1700" dirty="0" smtClean="0">
              <a:solidFill>
                <a:schemeClr val="accent4">
                  <a:lumMod val="10000"/>
                </a:schemeClr>
              </a:solidFill>
              <a:latin typeface="Wingdings"/>
              <a:ea typeface="Wingdings"/>
              <a:cs typeface="Wingdings"/>
              <a:sym typeface="Wingdings"/>
            </a:rPr>
            <a:t></a:t>
          </a:r>
          <a:r>
            <a:rPr lang="en-US" sz="1700" dirty="0" smtClean="0">
              <a:solidFill>
                <a:schemeClr val="accent4">
                  <a:lumMod val="10000"/>
                </a:schemeClr>
              </a:solidFill>
            </a:rPr>
            <a:t> PCP</a:t>
          </a:r>
          <a:endParaRPr lang="en-US" sz="1700" dirty="0">
            <a:solidFill>
              <a:schemeClr val="accent4">
                <a:lumMod val="10000"/>
              </a:schemeClr>
            </a:solidFill>
          </a:endParaRPr>
        </a:p>
      </dgm:t>
    </dgm:pt>
    <dgm:pt modelId="{A9E4A60E-7D9A-954E-A72C-08EF61F75AD1}" type="parTrans" cxnId="{E2ADBEBE-322F-C946-8214-5A81967314EB}">
      <dgm:prSet/>
      <dgm:spPr>
        <a:ln>
          <a:solidFill>
            <a:schemeClr val="accent4"/>
          </a:solidFill>
        </a:ln>
      </dgm:spPr>
      <dgm:t>
        <a:bodyPr/>
        <a:lstStyle/>
        <a:p>
          <a:endParaRPr lang="en-US"/>
        </a:p>
      </dgm:t>
    </dgm:pt>
    <dgm:pt modelId="{26012DC6-08A6-EC4D-8990-A34928260C30}" type="sibTrans" cxnId="{E2ADBEBE-322F-C946-8214-5A81967314EB}">
      <dgm:prSet/>
      <dgm:spPr/>
      <dgm:t>
        <a:bodyPr/>
        <a:lstStyle/>
        <a:p>
          <a:endParaRPr lang="en-US"/>
        </a:p>
      </dgm:t>
    </dgm:pt>
    <dgm:pt modelId="{CB2EC70C-6C88-0D4E-8C31-5A59995335F6}">
      <dgm:prSet phldrT="[Text]" custT="1"/>
      <dgm:spPr>
        <a:ln>
          <a:solidFill>
            <a:schemeClr val="accent4">
              <a:lumMod val="75000"/>
            </a:schemeClr>
          </a:solidFill>
        </a:ln>
      </dgm:spPr>
      <dgm:t>
        <a:bodyPr/>
        <a:lstStyle/>
        <a:p>
          <a:pPr>
            <a:lnSpc>
              <a:spcPct val="100000"/>
            </a:lnSpc>
            <a:spcAft>
              <a:spcPts val="0"/>
            </a:spcAft>
          </a:pPr>
          <a:r>
            <a:rPr lang="en-US" sz="1600" dirty="0" smtClean="0">
              <a:solidFill>
                <a:schemeClr val="accent4">
                  <a:lumMod val="10000"/>
                </a:schemeClr>
              </a:solidFill>
            </a:rPr>
            <a:t>NO</a:t>
          </a:r>
        </a:p>
        <a:p>
          <a:pPr>
            <a:lnSpc>
              <a:spcPct val="100000"/>
            </a:lnSpc>
            <a:spcAft>
              <a:spcPts val="0"/>
            </a:spcAft>
          </a:pPr>
          <a:r>
            <a:rPr lang="en-US" sz="1600" dirty="0" smtClean="0">
              <a:solidFill>
                <a:schemeClr val="accent4">
                  <a:lumMod val="10000"/>
                </a:schemeClr>
              </a:solidFill>
            </a:rPr>
            <a:t>Congratulate &amp; encourage continued abstinence</a:t>
          </a:r>
          <a:endParaRPr lang="en-US" sz="1600" dirty="0">
            <a:solidFill>
              <a:schemeClr val="accent4">
                <a:lumMod val="10000"/>
              </a:schemeClr>
            </a:solidFill>
          </a:endParaRPr>
        </a:p>
      </dgm:t>
    </dgm:pt>
    <dgm:pt modelId="{E8AC8975-80BC-564C-8C5F-998462638C33}" type="parTrans" cxnId="{1623940E-D4AF-3E4E-BFA8-22E48B1AB22A}">
      <dgm:prSet/>
      <dgm:spPr>
        <a:ln>
          <a:solidFill>
            <a:schemeClr val="accent4"/>
          </a:solidFill>
        </a:ln>
      </dgm:spPr>
      <dgm:t>
        <a:bodyPr/>
        <a:lstStyle/>
        <a:p>
          <a:endParaRPr lang="en-US"/>
        </a:p>
      </dgm:t>
    </dgm:pt>
    <dgm:pt modelId="{540014CD-49F3-E94C-8FCC-370682DB5563}" type="sibTrans" cxnId="{1623940E-D4AF-3E4E-BFA8-22E48B1AB22A}">
      <dgm:prSet/>
      <dgm:spPr/>
      <dgm:t>
        <a:bodyPr/>
        <a:lstStyle/>
        <a:p>
          <a:endParaRPr lang="en-US"/>
        </a:p>
      </dgm:t>
    </dgm:pt>
    <dgm:pt modelId="{5817D61F-9EEC-5B4D-BBCA-211E72508788}">
      <dgm:prSet/>
      <dgm:spPr>
        <a:ln>
          <a:solidFill>
            <a:schemeClr val="accent4">
              <a:lumMod val="75000"/>
            </a:schemeClr>
          </a:solidFill>
        </a:ln>
      </dgm:spPr>
      <dgm:t>
        <a:bodyPr/>
        <a:lstStyle/>
        <a:p>
          <a:r>
            <a:rPr lang="en-US" dirty="0" smtClean="0">
              <a:solidFill>
                <a:schemeClr val="accent4">
                  <a:lumMod val="10000"/>
                </a:schemeClr>
              </a:solidFill>
            </a:rPr>
            <a:t>Patient wants to set Quit Date within 14 days</a:t>
          </a:r>
          <a:endParaRPr lang="en-US" dirty="0">
            <a:solidFill>
              <a:schemeClr val="accent4">
                <a:lumMod val="10000"/>
              </a:schemeClr>
            </a:solidFill>
          </a:endParaRPr>
        </a:p>
      </dgm:t>
    </dgm:pt>
    <dgm:pt modelId="{1EF4502F-9B30-9C45-AA93-70DA818205AF}" type="parTrans" cxnId="{77DA3DF1-B2C4-344D-B9BE-9018CFB45D6A}">
      <dgm:prSet/>
      <dgm:spPr>
        <a:ln>
          <a:solidFill>
            <a:schemeClr val="accent4"/>
          </a:solidFill>
        </a:ln>
      </dgm:spPr>
      <dgm:t>
        <a:bodyPr/>
        <a:lstStyle/>
        <a:p>
          <a:endParaRPr lang="en-US"/>
        </a:p>
      </dgm:t>
    </dgm:pt>
    <dgm:pt modelId="{8418C074-137B-FB40-8313-0661A45490BC}" type="sibTrans" cxnId="{77DA3DF1-B2C4-344D-B9BE-9018CFB45D6A}">
      <dgm:prSet/>
      <dgm:spPr/>
      <dgm:t>
        <a:bodyPr/>
        <a:lstStyle/>
        <a:p>
          <a:endParaRPr lang="en-US"/>
        </a:p>
      </dgm:t>
    </dgm:pt>
    <dgm:pt modelId="{BDBE7B03-ED4E-C942-B0C1-97C3026660AB}">
      <dgm:prSet/>
      <dgm:spPr>
        <a:ln>
          <a:solidFill>
            <a:schemeClr val="accent4">
              <a:lumMod val="75000"/>
            </a:schemeClr>
          </a:solidFill>
        </a:ln>
      </dgm:spPr>
      <dgm:t>
        <a:bodyPr/>
        <a:lstStyle/>
        <a:p>
          <a:r>
            <a:rPr lang="en-US" dirty="0" smtClean="0">
              <a:solidFill>
                <a:schemeClr val="accent4">
                  <a:lumMod val="10000"/>
                </a:schemeClr>
              </a:solidFill>
            </a:rPr>
            <a:t>Patient does not want to set Quit Date within 14 days</a:t>
          </a:r>
          <a:endParaRPr lang="en-US" dirty="0">
            <a:solidFill>
              <a:schemeClr val="accent4">
                <a:lumMod val="10000"/>
              </a:schemeClr>
            </a:solidFill>
          </a:endParaRPr>
        </a:p>
      </dgm:t>
    </dgm:pt>
    <dgm:pt modelId="{835F01F0-1C80-3842-BF98-075C8B22AB68}" type="parTrans" cxnId="{8491980D-FE22-B04D-A894-4EC4A3A738A7}">
      <dgm:prSet/>
      <dgm:spPr>
        <a:solidFill>
          <a:schemeClr val="accent4"/>
        </a:solidFill>
        <a:ln>
          <a:solidFill>
            <a:schemeClr val="accent4"/>
          </a:solidFill>
        </a:ln>
      </dgm:spPr>
      <dgm:t>
        <a:bodyPr/>
        <a:lstStyle/>
        <a:p>
          <a:endParaRPr lang="en-US"/>
        </a:p>
      </dgm:t>
    </dgm:pt>
    <dgm:pt modelId="{B7417711-CCC9-DE4A-986E-1F517D9AEEEE}" type="sibTrans" cxnId="{8491980D-FE22-B04D-A894-4EC4A3A738A7}">
      <dgm:prSet/>
      <dgm:spPr/>
      <dgm:t>
        <a:bodyPr/>
        <a:lstStyle/>
        <a:p>
          <a:endParaRPr lang="en-US"/>
        </a:p>
      </dgm:t>
    </dgm:pt>
    <dgm:pt modelId="{DECB3F32-4DD0-C547-98EE-27E8A0852FF8}">
      <dgm:prSet/>
      <dgm:spPr>
        <a:ln>
          <a:solidFill>
            <a:schemeClr val="accent4">
              <a:lumMod val="75000"/>
            </a:schemeClr>
          </a:solidFill>
        </a:ln>
      </dgm:spPr>
      <dgm:t>
        <a:bodyPr/>
        <a:lstStyle/>
        <a:p>
          <a:r>
            <a:rPr lang="en-US" dirty="0" smtClean="0">
              <a:solidFill>
                <a:schemeClr val="accent4">
                  <a:lumMod val="10000"/>
                </a:schemeClr>
              </a:solidFill>
            </a:rPr>
            <a:t>Encourage patient to consider quitting tobacco</a:t>
          </a:r>
          <a:endParaRPr lang="en-US" dirty="0">
            <a:solidFill>
              <a:schemeClr val="accent4">
                <a:lumMod val="10000"/>
              </a:schemeClr>
            </a:solidFill>
          </a:endParaRPr>
        </a:p>
      </dgm:t>
    </dgm:pt>
    <dgm:pt modelId="{0A516073-50B5-DA45-8EEB-868625EB4D9F}" type="parTrans" cxnId="{B75BE00D-36F8-7648-8AF7-D3AA0C1AB57B}">
      <dgm:prSet/>
      <dgm:spPr>
        <a:ln>
          <a:solidFill>
            <a:schemeClr val="accent4"/>
          </a:solidFill>
        </a:ln>
      </dgm:spPr>
      <dgm:t>
        <a:bodyPr/>
        <a:lstStyle/>
        <a:p>
          <a:endParaRPr lang="en-US"/>
        </a:p>
      </dgm:t>
    </dgm:pt>
    <dgm:pt modelId="{F96B3DCD-047B-1B44-A185-40EF07630C31}" type="sibTrans" cxnId="{B75BE00D-36F8-7648-8AF7-D3AA0C1AB57B}">
      <dgm:prSet/>
      <dgm:spPr/>
      <dgm:t>
        <a:bodyPr/>
        <a:lstStyle/>
        <a:p>
          <a:endParaRPr lang="en-US"/>
        </a:p>
      </dgm:t>
    </dgm:pt>
    <dgm:pt modelId="{8BD13B1D-5F53-EA43-B27D-68BD989288C3}" type="pres">
      <dgm:prSet presAssocID="{D68929CD-BEF4-304C-AA83-9C3DCA90470A}" presName="hierChild1" presStyleCnt="0">
        <dgm:presLayoutVars>
          <dgm:chPref val="1"/>
          <dgm:dir/>
          <dgm:animOne val="branch"/>
          <dgm:animLvl val="lvl"/>
          <dgm:resizeHandles/>
        </dgm:presLayoutVars>
      </dgm:prSet>
      <dgm:spPr/>
      <dgm:t>
        <a:bodyPr/>
        <a:lstStyle/>
        <a:p>
          <a:endParaRPr lang="en-US"/>
        </a:p>
      </dgm:t>
    </dgm:pt>
    <dgm:pt modelId="{FA82B0CD-EF0C-594C-9CFA-E55ED3F577DC}" type="pres">
      <dgm:prSet presAssocID="{480BA079-023C-E94B-BA49-5877169EDB8E}" presName="hierRoot1" presStyleCnt="0"/>
      <dgm:spPr/>
    </dgm:pt>
    <dgm:pt modelId="{09CCE975-A227-954A-9D36-737389B6978B}" type="pres">
      <dgm:prSet presAssocID="{480BA079-023C-E94B-BA49-5877169EDB8E}" presName="composite" presStyleCnt="0"/>
      <dgm:spPr/>
    </dgm:pt>
    <dgm:pt modelId="{3F4181F3-1CD4-3A42-939F-6A7A1F4B96D4}" type="pres">
      <dgm:prSet presAssocID="{480BA079-023C-E94B-BA49-5877169EDB8E}" presName="background" presStyleLbl="node0" presStyleIdx="0" presStyleCnt="1"/>
      <dgm:spPr>
        <a:solidFill>
          <a:schemeClr val="accent4">
            <a:alpha val="90000"/>
          </a:schemeClr>
        </a:solidFill>
      </dgm:spPr>
    </dgm:pt>
    <dgm:pt modelId="{8B972E9E-E487-3743-AD14-492984F4C827}" type="pres">
      <dgm:prSet presAssocID="{480BA079-023C-E94B-BA49-5877169EDB8E}" presName="text" presStyleLbl="fgAcc0" presStyleIdx="0" presStyleCnt="1" custScaleX="386904" custScaleY="176799" custLinFactNeighborX="-66564" custLinFactNeighborY="-4469">
        <dgm:presLayoutVars>
          <dgm:chPref val="3"/>
        </dgm:presLayoutVars>
      </dgm:prSet>
      <dgm:spPr/>
      <dgm:t>
        <a:bodyPr/>
        <a:lstStyle/>
        <a:p>
          <a:endParaRPr lang="en-US"/>
        </a:p>
      </dgm:t>
    </dgm:pt>
    <dgm:pt modelId="{F40AFF1B-B3E7-4E48-AAD4-A8DFE86EF1F6}" type="pres">
      <dgm:prSet presAssocID="{480BA079-023C-E94B-BA49-5877169EDB8E}" presName="hierChild2" presStyleCnt="0"/>
      <dgm:spPr/>
    </dgm:pt>
    <dgm:pt modelId="{3D489AB0-A2E2-4C4F-9A10-7DE28C41FC93}" type="pres">
      <dgm:prSet presAssocID="{95879699-9AFD-6442-8D73-B133CE5E99F8}" presName="Name10" presStyleLbl="parChTrans1D2" presStyleIdx="0" presStyleCnt="2"/>
      <dgm:spPr/>
      <dgm:t>
        <a:bodyPr/>
        <a:lstStyle/>
        <a:p>
          <a:endParaRPr lang="en-US"/>
        </a:p>
      </dgm:t>
    </dgm:pt>
    <dgm:pt modelId="{889CFDFD-2148-47D6-A6DD-6008812C8C7D}" type="pres">
      <dgm:prSet presAssocID="{476E150D-0EB9-3948-B52F-985E7AD2417F}" presName="hierRoot2" presStyleCnt="0"/>
      <dgm:spPr/>
    </dgm:pt>
    <dgm:pt modelId="{0CB77E43-9C14-4194-9510-44447339E8D9}" type="pres">
      <dgm:prSet presAssocID="{476E150D-0EB9-3948-B52F-985E7AD2417F}" presName="composite2" presStyleCnt="0"/>
      <dgm:spPr/>
    </dgm:pt>
    <dgm:pt modelId="{15B75989-B023-43A1-920B-80D0941046CE}" type="pres">
      <dgm:prSet presAssocID="{476E150D-0EB9-3948-B52F-985E7AD2417F}" presName="background2" presStyleLbl="node2" presStyleIdx="0" presStyleCnt="2"/>
      <dgm:spPr>
        <a:solidFill>
          <a:schemeClr val="accent4"/>
        </a:solidFill>
      </dgm:spPr>
      <dgm:t>
        <a:bodyPr/>
        <a:lstStyle/>
        <a:p>
          <a:endParaRPr lang="en-US"/>
        </a:p>
      </dgm:t>
    </dgm:pt>
    <dgm:pt modelId="{8292D338-EB86-4920-AC52-79C159F1828B}" type="pres">
      <dgm:prSet presAssocID="{476E150D-0EB9-3948-B52F-985E7AD2417F}" presName="text2" presStyleLbl="fgAcc2" presStyleIdx="0" presStyleCnt="2" custScaleX="229645" custScaleY="163916" custLinFactNeighborX="-80725" custLinFactNeighborY="-11691">
        <dgm:presLayoutVars>
          <dgm:chPref val="3"/>
        </dgm:presLayoutVars>
      </dgm:prSet>
      <dgm:spPr/>
      <dgm:t>
        <a:bodyPr/>
        <a:lstStyle/>
        <a:p>
          <a:endParaRPr lang="en-US"/>
        </a:p>
      </dgm:t>
    </dgm:pt>
    <dgm:pt modelId="{3F3E64EA-F8D1-4289-A337-CD72812693E7}" type="pres">
      <dgm:prSet presAssocID="{476E150D-0EB9-3948-B52F-985E7AD2417F}" presName="hierChild3" presStyleCnt="0"/>
      <dgm:spPr/>
    </dgm:pt>
    <dgm:pt modelId="{C01254F4-791A-4BAB-954E-999FBB716A19}" type="pres">
      <dgm:prSet presAssocID="{1EF4502F-9B30-9C45-AA93-70DA818205AF}" presName="Name17" presStyleLbl="parChTrans1D3" presStyleIdx="0" presStyleCnt="2"/>
      <dgm:spPr/>
      <dgm:t>
        <a:bodyPr/>
        <a:lstStyle/>
        <a:p>
          <a:endParaRPr lang="en-US"/>
        </a:p>
      </dgm:t>
    </dgm:pt>
    <dgm:pt modelId="{13B1D617-9340-4D39-B54A-FB274265D8C1}" type="pres">
      <dgm:prSet presAssocID="{5817D61F-9EEC-5B4D-BBCA-211E72508788}" presName="hierRoot3" presStyleCnt="0"/>
      <dgm:spPr/>
    </dgm:pt>
    <dgm:pt modelId="{BC55E88F-8475-4340-81BE-E5E3C2337782}" type="pres">
      <dgm:prSet presAssocID="{5817D61F-9EEC-5B4D-BBCA-211E72508788}" presName="composite3" presStyleCnt="0"/>
      <dgm:spPr/>
    </dgm:pt>
    <dgm:pt modelId="{FBAC8452-6EB0-4971-BE52-4420260663F9}" type="pres">
      <dgm:prSet presAssocID="{5817D61F-9EEC-5B4D-BBCA-211E72508788}" presName="background3" presStyleLbl="node3" presStyleIdx="0" presStyleCnt="2"/>
      <dgm:spPr>
        <a:solidFill>
          <a:schemeClr val="accent4"/>
        </a:solidFill>
      </dgm:spPr>
      <dgm:t>
        <a:bodyPr/>
        <a:lstStyle/>
        <a:p>
          <a:endParaRPr lang="en-US"/>
        </a:p>
      </dgm:t>
    </dgm:pt>
    <dgm:pt modelId="{251CAD3A-773F-40F9-B944-62DA769E1A81}" type="pres">
      <dgm:prSet presAssocID="{5817D61F-9EEC-5B4D-BBCA-211E72508788}" presName="text3" presStyleLbl="fgAcc3" presStyleIdx="0" presStyleCnt="2" custScaleX="282776" custScaleY="230396" custLinFactNeighborX="-12045" custLinFactNeighborY="-15748">
        <dgm:presLayoutVars>
          <dgm:chPref val="3"/>
        </dgm:presLayoutVars>
      </dgm:prSet>
      <dgm:spPr/>
      <dgm:t>
        <a:bodyPr/>
        <a:lstStyle/>
        <a:p>
          <a:endParaRPr lang="en-US"/>
        </a:p>
      </dgm:t>
    </dgm:pt>
    <dgm:pt modelId="{999B0F00-166A-41D4-BAB6-23AE8DBBCFA7}" type="pres">
      <dgm:prSet presAssocID="{5817D61F-9EEC-5B4D-BBCA-211E72508788}" presName="hierChild4" presStyleCnt="0"/>
      <dgm:spPr/>
    </dgm:pt>
    <dgm:pt modelId="{D007C4C9-76EF-9847-9121-63D5A89E7C40}" type="pres">
      <dgm:prSet presAssocID="{A9E4A60E-7D9A-954E-A72C-08EF61F75AD1}" presName="Name23" presStyleLbl="parChTrans1D4" presStyleIdx="0" presStyleCnt="2"/>
      <dgm:spPr/>
      <dgm:t>
        <a:bodyPr/>
        <a:lstStyle/>
        <a:p>
          <a:endParaRPr lang="en-US"/>
        </a:p>
      </dgm:t>
    </dgm:pt>
    <dgm:pt modelId="{B922F888-7E7F-204D-B907-9CF535FC4EA0}" type="pres">
      <dgm:prSet presAssocID="{8350F451-0086-234B-A5C0-03DAC1A9203D}" presName="hierRoot4" presStyleCnt="0"/>
      <dgm:spPr/>
    </dgm:pt>
    <dgm:pt modelId="{F3F5077D-7C46-0E41-BAF0-322F55905131}" type="pres">
      <dgm:prSet presAssocID="{8350F451-0086-234B-A5C0-03DAC1A9203D}" presName="composite4" presStyleCnt="0"/>
      <dgm:spPr/>
    </dgm:pt>
    <dgm:pt modelId="{E6CE0975-8036-CF44-933F-788DB48242C3}" type="pres">
      <dgm:prSet presAssocID="{8350F451-0086-234B-A5C0-03DAC1A9203D}" presName="background4" presStyleLbl="node4" presStyleIdx="0" presStyleCnt="2"/>
      <dgm:spPr>
        <a:solidFill>
          <a:schemeClr val="accent4">
            <a:alpha val="90000"/>
          </a:schemeClr>
        </a:solidFill>
      </dgm:spPr>
    </dgm:pt>
    <dgm:pt modelId="{2D255130-66DC-7743-A51F-EE09A1B1EC6C}" type="pres">
      <dgm:prSet presAssocID="{8350F451-0086-234B-A5C0-03DAC1A9203D}" presName="text4" presStyleLbl="fgAcc4" presStyleIdx="0" presStyleCnt="2" custScaleX="291825" custScaleY="502245" custLinFactNeighborX="-12045" custLinFactNeighborY="-27923">
        <dgm:presLayoutVars>
          <dgm:chPref val="3"/>
        </dgm:presLayoutVars>
      </dgm:prSet>
      <dgm:spPr/>
      <dgm:t>
        <a:bodyPr/>
        <a:lstStyle/>
        <a:p>
          <a:endParaRPr lang="en-US"/>
        </a:p>
      </dgm:t>
    </dgm:pt>
    <dgm:pt modelId="{6B6B68EF-6BB3-DD42-9E8F-47515DCEAA90}" type="pres">
      <dgm:prSet presAssocID="{8350F451-0086-234B-A5C0-03DAC1A9203D}" presName="hierChild5" presStyleCnt="0"/>
      <dgm:spPr/>
    </dgm:pt>
    <dgm:pt modelId="{8E5FE268-B426-FC4C-95F0-99541FD320AB}" type="pres">
      <dgm:prSet presAssocID="{835F01F0-1C80-3842-BF98-075C8B22AB68}" presName="Name17" presStyleLbl="parChTrans1D3" presStyleIdx="1" presStyleCnt="2"/>
      <dgm:spPr/>
      <dgm:t>
        <a:bodyPr/>
        <a:lstStyle/>
        <a:p>
          <a:endParaRPr lang="en-US"/>
        </a:p>
      </dgm:t>
    </dgm:pt>
    <dgm:pt modelId="{BD6DF3D7-1156-6645-972D-91B4CC0F22BE}" type="pres">
      <dgm:prSet presAssocID="{BDBE7B03-ED4E-C942-B0C1-97C3026660AB}" presName="hierRoot3" presStyleCnt="0"/>
      <dgm:spPr/>
    </dgm:pt>
    <dgm:pt modelId="{5D1D7851-FB82-5D46-86BE-9D0606F292FE}" type="pres">
      <dgm:prSet presAssocID="{BDBE7B03-ED4E-C942-B0C1-97C3026660AB}" presName="composite3" presStyleCnt="0"/>
      <dgm:spPr/>
    </dgm:pt>
    <dgm:pt modelId="{9A8C1B65-080C-9B47-9547-D990E2FBFBE8}" type="pres">
      <dgm:prSet presAssocID="{BDBE7B03-ED4E-C942-B0C1-97C3026660AB}" presName="background3" presStyleLbl="node3" presStyleIdx="1" presStyleCnt="2"/>
      <dgm:spPr>
        <a:solidFill>
          <a:schemeClr val="accent4"/>
        </a:solidFill>
      </dgm:spPr>
      <dgm:t>
        <a:bodyPr/>
        <a:lstStyle/>
        <a:p>
          <a:endParaRPr lang="en-US"/>
        </a:p>
      </dgm:t>
    </dgm:pt>
    <dgm:pt modelId="{BC19F063-12EF-5A47-A756-9BBA1D6E4F3B}" type="pres">
      <dgm:prSet presAssocID="{BDBE7B03-ED4E-C942-B0C1-97C3026660AB}" presName="text3" presStyleLbl="fgAcc3" presStyleIdx="1" presStyleCnt="2" custScaleX="237674" custScaleY="273492" custLinFactNeighborX="10906" custLinFactNeighborY="-15746">
        <dgm:presLayoutVars>
          <dgm:chPref val="3"/>
        </dgm:presLayoutVars>
      </dgm:prSet>
      <dgm:spPr/>
      <dgm:t>
        <a:bodyPr/>
        <a:lstStyle/>
        <a:p>
          <a:endParaRPr lang="en-US"/>
        </a:p>
      </dgm:t>
    </dgm:pt>
    <dgm:pt modelId="{5EFB0196-BA77-A64C-BF5A-AD23B0FCA5AD}" type="pres">
      <dgm:prSet presAssocID="{BDBE7B03-ED4E-C942-B0C1-97C3026660AB}" presName="hierChild4" presStyleCnt="0"/>
      <dgm:spPr/>
    </dgm:pt>
    <dgm:pt modelId="{E2C538DF-31BB-2E41-9194-F8DAD5C3C94C}" type="pres">
      <dgm:prSet presAssocID="{0A516073-50B5-DA45-8EEB-868625EB4D9F}" presName="Name23" presStyleLbl="parChTrans1D4" presStyleIdx="1" presStyleCnt="2"/>
      <dgm:spPr/>
      <dgm:t>
        <a:bodyPr/>
        <a:lstStyle/>
        <a:p>
          <a:endParaRPr lang="en-US"/>
        </a:p>
      </dgm:t>
    </dgm:pt>
    <dgm:pt modelId="{10307841-0A33-E542-849A-E1337B6C2560}" type="pres">
      <dgm:prSet presAssocID="{DECB3F32-4DD0-C547-98EE-27E8A0852FF8}" presName="hierRoot4" presStyleCnt="0"/>
      <dgm:spPr/>
    </dgm:pt>
    <dgm:pt modelId="{2E5BC833-B8E7-FF4B-8E23-6042B56A99BE}" type="pres">
      <dgm:prSet presAssocID="{DECB3F32-4DD0-C547-98EE-27E8A0852FF8}" presName="composite4" presStyleCnt="0"/>
      <dgm:spPr/>
    </dgm:pt>
    <dgm:pt modelId="{5062B88F-59C7-9947-8CFA-161F016F3E57}" type="pres">
      <dgm:prSet presAssocID="{DECB3F32-4DD0-C547-98EE-27E8A0852FF8}" presName="background4" presStyleLbl="node4" presStyleIdx="1" presStyleCnt="2"/>
      <dgm:spPr>
        <a:solidFill>
          <a:schemeClr val="accent4"/>
        </a:solidFill>
      </dgm:spPr>
      <dgm:t>
        <a:bodyPr/>
        <a:lstStyle/>
        <a:p>
          <a:endParaRPr lang="en-US"/>
        </a:p>
      </dgm:t>
    </dgm:pt>
    <dgm:pt modelId="{5C210A19-E2E0-8749-A1C8-28BF747B8B5B}" type="pres">
      <dgm:prSet presAssocID="{DECB3F32-4DD0-C547-98EE-27E8A0852FF8}" presName="text4" presStyleLbl="fgAcc4" presStyleIdx="1" presStyleCnt="2" custScaleX="227829" custScaleY="301913" custLinFactNeighborX="10906" custLinFactNeighborY="-25188">
        <dgm:presLayoutVars>
          <dgm:chPref val="3"/>
        </dgm:presLayoutVars>
      </dgm:prSet>
      <dgm:spPr/>
      <dgm:t>
        <a:bodyPr/>
        <a:lstStyle/>
        <a:p>
          <a:endParaRPr lang="en-US"/>
        </a:p>
      </dgm:t>
    </dgm:pt>
    <dgm:pt modelId="{E06D077D-8441-5C47-80EB-21F28224802F}" type="pres">
      <dgm:prSet presAssocID="{DECB3F32-4DD0-C547-98EE-27E8A0852FF8}" presName="hierChild5" presStyleCnt="0"/>
      <dgm:spPr/>
    </dgm:pt>
    <dgm:pt modelId="{04C6F2F1-0C52-444D-8B67-620F1745D21E}" type="pres">
      <dgm:prSet presAssocID="{E8AC8975-80BC-564C-8C5F-998462638C33}" presName="Name10" presStyleLbl="parChTrans1D2" presStyleIdx="1" presStyleCnt="2"/>
      <dgm:spPr/>
      <dgm:t>
        <a:bodyPr/>
        <a:lstStyle/>
        <a:p>
          <a:endParaRPr lang="en-US"/>
        </a:p>
      </dgm:t>
    </dgm:pt>
    <dgm:pt modelId="{87DDAD47-E82F-4B15-8CD5-6640600AE924}" type="pres">
      <dgm:prSet presAssocID="{CB2EC70C-6C88-0D4E-8C31-5A59995335F6}" presName="hierRoot2" presStyleCnt="0"/>
      <dgm:spPr/>
    </dgm:pt>
    <dgm:pt modelId="{01D1D004-E5F5-4DAB-9B7E-4B977C7FF7DD}" type="pres">
      <dgm:prSet presAssocID="{CB2EC70C-6C88-0D4E-8C31-5A59995335F6}" presName="composite2" presStyleCnt="0"/>
      <dgm:spPr/>
    </dgm:pt>
    <dgm:pt modelId="{AE5A4164-373C-4527-A031-4B4C175AC241}" type="pres">
      <dgm:prSet presAssocID="{CB2EC70C-6C88-0D4E-8C31-5A59995335F6}" presName="background2" presStyleLbl="node2" presStyleIdx="1" presStyleCnt="2"/>
      <dgm:spPr>
        <a:solidFill>
          <a:schemeClr val="accent4"/>
        </a:solidFill>
        <a:ln>
          <a:solidFill>
            <a:schemeClr val="accent4"/>
          </a:solidFill>
        </a:ln>
        <a:effectLst>
          <a:outerShdw blurRad="50800" dist="38100" dir="2700000" algn="tl" rotWithShape="0">
            <a:srgbClr val="000000">
              <a:alpha val="43000"/>
            </a:srgbClr>
          </a:outerShdw>
        </a:effectLst>
      </dgm:spPr>
      <dgm:t>
        <a:bodyPr/>
        <a:lstStyle/>
        <a:p>
          <a:endParaRPr lang="en-US"/>
        </a:p>
      </dgm:t>
    </dgm:pt>
    <dgm:pt modelId="{BAB293B4-37CB-4A1B-AFF0-02E044A7FFA7}" type="pres">
      <dgm:prSet presAssocID="{CB2EC70C-6C88-0D4E-8C31-5A59995335F6}" presName="text2" presStyleLbl="fgAcc2" presStyleIdx="1" presStyleCnt="2" custScaleX="355584" custScaleY="260324" custLinFactNeighborX="-26077" custLinFactNeighborY="-12228">
        <dgm:presLayoutVars>
          <dgm:chPref val="3"/>
        </dgm:presLayoutVars>
      </dgm:prSet>
      <dgm:spPr/>
      <dgm:t>
        <a:bodyPr/>
        <a:lstStyle/>
        <a:p>
          <a:endParaRPr lang="en-US"/>
        </a:p>
      </dgm:t>
    </dgm:pt>
    <dgm:pt modelId="{DAA2E469-6F34-4107-84B0-16DE02BDB811}" type="pres">
      <dgm:prSet presAssocID="{CB2EC70C-6C88-0D4E-8C31-5A59995335F6}" presName="hierChild3" presStyleCnt="0"/>
      <dgm:spPr/>
    </dgm:pt>
  </dgm:ptLst>
  <dgm:cxnLst>
    <dgm:cxn modelId="{5DEE00EA-5FA8-493D-A15A-BF0E92927A6A}" type="presOf" srcId="{95879699-9AFD-6442-8D73-B133CE5E99F8}" destId="{3D489AB0-A2E2-4C4F-9A10-7DE28C41FC93}" srcOrd="0" destOrd="0" presId="urn:microsoft.com/office/officeart/2005/8/layout/hierarchy1"/>
    <dgm:cxn modelId="{140512C4-0000-4A71-8497-AC1E5A849DBE}" type="presOf" srcId="{1EF4502F-9B30-9C45-AA93-70DA818205AF}" destId="{C01254F4-791A-4BAB-954E-999FBB716A19}" srcOrd="0" destOrd="0" presId="urn:microsoft.com/office/officeart/2005/8/layout/hierarchy1"/>
    <dgm:cxn modelId="{1C6AF4B3-CC9E-4D1D-BB98-F17E8E178ADD}" type="presOf" srcId="{476E150D-0EB9-3948-B52F-985E7AD2417F}" destId="{8292D338-EB86-4920-AC52-79C159F1828B}" srcOrd="0" destOrd="0" presId="urn:microsoft.com/office/officeart/2005/8/layout/hierarchy1"/>
    <dgm:cxn modelId="{078A727E-D1FF-6245-B858-1933D88E1EFC}" srcId="{480BA079-023C-E94B-BA49-5877169EDB8E}" destId="{476E150D-0EB9-3948-B52F-985E7AD2417F}" srcOrd="0" destOrd="0" parTransId="{95879699-9AFD-6442-8D73-B133CE5E99F8}" sibTransId="{E05A869D-4F3B-A34A-8316-CFED34FCD610}"/>
    <dgm:cxn modelId="{B75BE00D-36F8-7648-8AF7-D3AA0C1AB57B}" srcId="{BDBE7B03-ED4E-C942-B0C1-97C3026660AB}" destId="{DECB3F32-4DD0-C547-98EE-27E8A0852FF8}" srcOrd="0" destOrd="0" parTransId="{0A516073-50B5-DA45-8EEB-868625EB4D9F}" sibTransId="{F96B3DCD-047B-1B44-A185-40EF07630C31}"/>
    <dgm:cxn modelId="{63C6F02A-A5A7-473A-8D13-7D8F416A460C}" type="presOf" srcId="{BDBE7B03-ED4E-C942-B0C1-97C3026660AB}" destId="{BC19F063-12EF-5A47-A756-9BBA1D6E4F3B}" srcOrd="0" destOrd="0" presId="urn:microsoft.com/office/officeart/2005/8/layout/hierarchy1"/>
    <dgm:cxn modelId="{665C4845-F966-438D-8B8A-B43A05AA4A80}" type="presOf" srcId="{D68929CD-BEF4-304C-AA83-9C3DCA90470A}" destId="{8BD13B1D-5F53-EA43-B27D-68BD989288C3}" srcOrd="0" destOrd="0" presId="urn:microsoft.com/office/officeart/2005/8/layout/hierarchy1"/>
    <dgm:cxn modelId="{E2ADBEBE-322F-C946-8214-5A81967314EB}" srcId="{5817D61F-9EEC-5B4D-BBCA-211E72508788}" destId="{8350F451-0086-234B-A5C0-03DAC1A9203D}" srcOrd="0" destOrd="0" parTransId="{A9E4A60E-7D9A-954E-A72C-08EF61F75AD1}" sibTransId="{26012DC6-08A6-EC4D-8990-A34928260C30}"/>
    <dgm:cxn modelId="{7617F843-0412-4417-8DAA-ADF931EDE83A}" type="presOf" srcId="{DECB3F32-4DD0-C547-98EE-27E8A0852FF8}" destId="{5C210A19-E2E0-8749-A1C8-28BF747B8B5B}" srcOrd="0" destOrd="0" presId="urn:microsoft.com/office/officeart/2005/8/layout/hierarchy1"/>
    <dgm:cxn modelId="{6F5328CA-EBD6-4501-9DA1-B412AC5F78BE}" type="presOf" srcId="{480BA079-023C-E94B-BA49-5877169EDB8E}" destId="{8B972E9E-E487-3743-AD14-492984F4C827}" srcOrd="0" destOrd="0" presId="urn:microsoft.com/office/officeart/2005/8/layout/hierarchy1"/>
    <dgm:cxn modelId="{250E458C-E5F3-486F-9A74-7F42B6EAFEC4}" type="presOf" srcId="{E8AC8975-80BC-564C-8C5F-998462638C33}" destId="{04C6F2F1-0C52-444D-8B67-620F1745D21E}" srcOrd="0" destOrd="0" presId="urn:microsoft.com/office/officeart/2005/8/layout/hierarchy1"/>
    <dgm:cxn modelId="{1623940E-D4AF-3E4E-BFA8-22E48B1AB22A}" srcId="{480BA079-023C-E94B-BA49-5877169EDB8E}" destId="{CB2EC70C-6C88-0D4E-8C31-5A59995335F6}" srcOrd="1" destOrd="0" parTransId="{E8AC8975-80BC-564C-8C5F-998462638C33}" sibTransId="{540014CD-49F3-E94C-8FCC-370682DB5563}"/>
    <dgm:cxn modelId="{77DA3DF1-B2C4-344D-B9BE-9018CFB45D6A}" srcId="{476E150D-0EB9-3948-B52F-985E7AD2417F}" destId="{5817D61F-9EEC-5B4D-BBCA-211E72508788}" srcOrd="0" destOrd="0" parTransId="{1EF4502F-9B30-9C45-AA93-70DA818205AF}" sibTransId="{8418C074-137B-FB40-8313-0661A45490BC}"/>
    <dgm:cxn modelId="{4610A799-1E57-46CA-9BBE-1E80026905E8}" type="presOf" srcId="{CB2EC70C-6C88-0D4E-8C31-5A59995335F6}" destId="{BAB293B4-37CB-4A1B-AFF0-02E044A7FFA7}" srcOrd="0" destOrd="0" presId="urn:microsoft.com/office/officeart/2005/8/layout/hierarchy1"/>
    <dgm:cxn modelId="{9B0A45EC-2A40-42A6-BADF-539BA4CD1ADD}" type="presOf" srcId="{0A516073-50B5-DA45-8EEB-868625EB4D9F}" destId="{E2C538DF-31BB-2E41-9194-F8DAD5C3C94C}" srcOrd="0" destOrd="0" presId="urn:microsoft.com/office/officeart/2005/8/layout/hierarchy1"/>
    <dgm:cxn modelId="{A9F81170-9A19-469F-827D-F6AB24959C6C}" type="presOf" srcId="{835F01F0-1C80-3842-BF98-075C8B22AB68}" destId="{8E5FE268-B426-FC4C-95F0-99541FD320AB}" srcOrd="0" destOrd="0" presId="urn:microsoft.com/office/officeart/2005/8/layout/hierarchy1"/>
    <dgm:cxn modelId="{64968870-1B7B-4ACD-93A6-9B020452FD6A}" type="presOf" srcId="{5817D61F-9EEC-5B4D-BBCA-211E72508788}" destId="{251CAD3A-773F-40F9-B944-62DA769E1A81}" srcOrd="0" destOrd="0" presId="urn:microsoft.com/office/officeart/2005/8/layout/hierarchy1"/>
    <dgm:cxn modelId="{D0C79303-C181-44D2-9163-0CF1451DC087}" type="presOf" srcId="{8350F451-0086-234B-A5C0-03DAC1A9203D}" destId="{2D255130-66DC-7743-A51F-EE09A1B1EC6C}" srcOrd="0" destOrd="0" presId="urn:microsoft.com/office/officeart/2005/8/layout/hierarchy1"/>
    <dgm:cxn modelId="{8491980D-FE22-B04D-A894-4EC4A3A738A7}" srcId="{476E150D-0EB9-3948-B52F-985E7AD2417F}" destId="{BDBE7B03-ED4E-C942-B0C1-97C3026660AB}" srcOrd="1" destOrd="0" parTransId="{835F01F0-1C80-3842-BF98-075C8B22AB68}" sibTransId="{B7417711-CCC9-DE4A-986E-1F517D9AEEEE}"/>
    <dgm:cxn modelId="{99CC7800-D18F-7042-8064-C921F94F1DDB}" srcId="{D68929CD-BEF4-304C-AA83-9C3DCA90470A}" destId="{480BA079-023C-E94B-BA49-5877169EDB8E}" srcOrd="0" destOrd="0" parTransId="{4F87E458-223D-8143-867F-C2DD70344CC3}" sibTransId="{BB1DE185-B626-F745-AE3C-45D387DBD496}"/>
    <dgm:cxn modelId="{99904A15-C31C-4404-B8B7-BBF9053F7A9A}" type="presOf" srcId="{A9E4A60E-7D9A-954E-A72C-08EF61F75AD1}" destId="{D007C4C9-76EF-9847-9121-63D5A89E7C40}" srcOrd="0" destOrd="0" presId="urn:microsoft.com/office/officeart/2005/8/layout/hierarchy1"/>
    <dgm:cxn modelId="{77B581E9-8EB9-4C21-BF67-056C0B485709}" type="presParOf" srcId="{8BD13B1D-5F53-EA43-B27D-68BD989288C3}" destId="{FA82B0CD-EF0C-594C-9CFA-E55ED3F577DC}" srcOrd="0" destOrd="0" presId="urn:microsoft.com/office/officeart/2005/8/layout/hierarchy1"/>
    <dgm:cxn modelId="{A9628A92-2223-428F-9391-45E7F0E72BBB}" type="presParOf" srcId="{FA82B0CD-EF0C-594C-9CFA-E55ED3F577DC}" destId="{09CCE975-A227-954A-9D36-737389B6978B}" srcOrd="0" destOrd="0" presId="urn:microsoft.com/office/officeart/2005/8/layout/hierarchy1"/>
    <dgm:cxn modelId="{C9E25F21-AE88-45E0-9A83-ECEC935B59DB}" type="presParOf" srcId="{09CCE975-A227-954A-9D36-737389B6978B}" destId="{3F4181F3-1CD4-3A42-939F-6A7A1F4B96D4}" srcOrd="0" destOrd="0" presId="urn:microsoft.com/office/officeart/2005/8/layout/hierarchy1"/>
    <dgm:cxn modelId="{55995DFE-91BE-4DFF-BC89-6D878779A3BF}" type="presParOf" srcId="{09CCE975-A227-954A-9D36-737389B6978B}" destId="{8B972E9E-E487-3743-AD14-492984F4C827}" srcOrd="1" destOrd="0" presId="urn:microsoft.com/office/officeart/2005/8/layout/hierarchy1"/>
    <dgm:cxn modelId="{55E2725D-6C0D-4D82-9CCF-0490A648FB08}" type="presParOf" srcId="{FA82B0CD-EF0C-594C-9CFA-E55ED3F577DC}" destId="{F40AFF1B-B3E7-4E48-AAD4-A8DFE86EF1F6}" srcOrd="1" destOrd="0" presId="urn:microsoft.com/office/officeart/2005/8/layout/hierarchy1"/>
    <dgm:cxn modelId="{2E8FDC28-EA3A-4B88-A3B6-180B781DDA84}" type="presParOf" srcId="{F40AFF1B-B3E7-4E48-AAD4-A8DFE86EF1F6}" destId="{3D489AB0-A2E2-4C4F-9A10-7DE28C41FC93}" srcOrd="0" destOrd="0" presId="urn:microsoft.com/office/officeart/2005/8/layout/hierarchy1"/>
    <dgm:cxn modelId="{E8272348-E91D-42E6-9E23-BDAD29E68639}" type="presParOf" srcId="{F40AFF1B-B3E7-4E48-AAD4-A8DFE86EF1F6}" destId="{889CFDFD-2148-47D6-A6DD-6008812C8C7D}" srcOrd="1" destOrd="0" presId="urn:microsoft.com/office/officeart/2005/8/layout/hierarchy1"/>
    <dgm:cxn modelId="{040D1C90-FC0F-4308-BA1F-438DB01CCBE4}" type="presParOf" srcId="{889CFDFD-2148-47D6-A6DD-6008812C8C7D}" destId="{0CB77E43-9C14-4194-9510-44447339E8D9}" srcOrd="0" destOrd="0" presId="urn:microsoft.com/office/officeart/2005/8/layout/hierarchy1"/>
    <dgm:cxn modelId="{8A492AB4-5510-4331-A6B8-5EB4FE8BB20B}" type="presParOf" srcId="{0CB77E43-9C14-4194-9510-44447339E8D9}" destId="{15B75989-B023-43A1-920B-80D0941046CE}" srcOrd="0" destOrd="0" presId="urn:microsoft.com/office/officeart/2005/8/layout/hierarchy1"/>
    <dgm:cxn modelId="{722D9EB6-E4B6-43FD-BEE3-8EA367374DCA}" type="presParOf" srcId="{0CB77E43-9C14-4194-9510-44447339E8D9}" destId="{8292D338-EB86-4920-AC52-79C159F1828B}" srcOrd="1" destOrd="0" presId="urn:microsoft.com/office/officeart/2005/8/layout/hierarchy1"/>
    <dgm:cxn modelId="{F1783F83-6FD5-443D-BE1B-6E0D3FC73206}" type="presParOf" srcId="{889CFDFD-2148-47D6-A6DD-6008812C8C7D}" destId="{3F3E64EA-F8D1-4289-A337-CD72812693E7}" srcOrd="1" destOrd="0" presId="urn:microsoft.com/office/officeart/2005/8/layout/hierarchy1"/>
    <dgm:cxn modelId="{ADA8664C-31C2-4B78-9D96-F0F8868DED71}" type="presParOf" srcId="{3F3E64EA-F8D1-4289-A337-CD72812693E7}" destId="{C01254F4-791A-4BAB-954E-999FBB716A19}" srcOrd="0" destOrd="0" presId="urn:microsoft.com/office/officeart/2005/8/layout/hierarchy1"/>
    <dgm:cxn modelId="{71DE1A27-F586-4E3D-9AA9-8D6C92093687}" type="presParOf" srcId="{3F3E64EA-F8D1-4289-A337-CD72812693E7}" destId="{13B1D617-9340-4D39-B54A-FB274265D8C1}" srcOrd="1" destOrd="0" presId="urn:microsoft.com/office/officeart/2005/8/layout/hierarchy1"/>
    <dgm:cxn modelId="{8562D69F-A487-4A6C-9FD5-F04970B5D8DC}" type="presParOf" srcId="{13B1D617-9340-4D39-B54A-FB274265D8C1}" destId="{BC55E88F-8475-4340-81BE-E5E3C2337782}" srcOrd="0" destOrd="0" presId="urn:microsoft.com/office/officeart/2005/8/layout/hierarchy1"/>
    <dgm:cxn modelId="{F64D03A2-4839-4510-A0A5-EF7B8C8B65D6}" type="presParOf" srcId="{BC55E88F-8475-4340-81BE-E5E3C2337782}" destId="{FBAC8452-6EB0-4971-BE52-4420260663F9}" srcOrd="0" destOrd="0" presId="urn:microsoft.com/office/officeart/2005/8/layout/hierarchy1"/>
    <dgm:cxn modelId="{F7150260-AA4E-4ED4-A9B8-8AF69FFBBAFC}" type="presParOf" srcId="{BC55E88F-8475-4340-81BE-E5E3C2337782}" destId="{251CAD3A-773F-40F9-B944-62DA769E1A81}" srcOrd="1" destOrd="0" presId="urn:microsoft.com/office/officeart/2005/8/layout/hierarchy1"/>
    <dgm:cxn modelId="{E8A07946-1CC8-45A5-9CF5-6565A8243880}" type="presParOf" srcId="{13B1D617-9340-4D39-B54A-FB274265D8C1}" destId="{999B0F00-166A-41D4-BAB6-23AE8DBBCFA7}" srcOrd="1" destOrd="0" presId="urn:microsoft.com/office/officeart/2005/8/layout/hierarchy1"/>
    <dgm:cxn modelId="{37DC097C-DE05-41F8-B0A4-DE646BAA9A2E}" type="presParOf" srcId="{999B0F00-166A-41D4-BAB6-23AE8DBBCFA7}" destId="{D007C4C9-76EF-9847-9121-63D5A89E7C40}" srcOrd="0" destOrd="0" presId="urn:microsoft.com/office/officeart/2005/8/layout/hierarchy1"/>
    <dgm:cxn modelId="{018D88E7-B2E7-4176-ACB2-B563C0D24D8A}" type="presParOf" srcId="{999B0F00-166A-41D4-BAB6-23AE8DBBCFA7}" destId="{B922F888-7E7F-204D-B907-9CF535FC4EA0}" srcOrd="1" destOrd="0" presId="urn:microsoft.com/office/officeart/2005/8/layout/hierarchy1"/>
    <dgm:cxn modelId="{396FB931-4CAC-44DF-9B4F-8DD249AC43CC}" type="presParOf" srcId="{B922F888-7E7F-204D-B907-9CF535FC4EA0}" destId="{F3F5077D-7C46-0E41-BAF0-322F55905131}" srcOrd="0" destOrd="0" presId="urn:microsoft.com/office/officeart/2005/8/layout/hierarchy1"/>
    <dgm:cxn modelId="{9973836C-5FB8-4B8C-BEC1-259AB693B276}" type="presParOf" srcId="{F3F5077D-7C46-0E41-BAF0-322F55905131}" destId="{E6CE0975-8036-CF44-933F-788DB48242C3}" srcOrd="0" destOrd="0" presId="urn:microsoft.com/office/officeart/2005/8/layout/hierarchy1"/>
    <dgm:cxn modelId="{5916AF21-3A08-467A-85C5-ACD3E59E4FEC}" type="presParOf" srcId="{F3F5077D-7C46-0E41-BAF0-322F55905131}" destId="{2D255130-66DC-7743-A51F-EE09A1B1EC6C}" srcOrd="1" destOrd="0" presId="urn:microsoft.com/office/officeart/2005/8/layout/hierarchy1"/>
    <dgm:cxn modelId="{08925667-5D16-4E22-BDBB-16D99D2354FD}" type="presParOf" srcId="{B922F888-7E7F-204D-B907-9CF535FC4EA0}" destId="{6B6B68EF-6BB3-DD42-9E8F-47515DCEAA90}" srcOrd="1" destOrd="0" presId="urn:microsoft.com/office/officeart/2005/8/layout/hierarchy1"/>
    <dgm:cxn modelId="{F58955F6-EC1C-482A-9864-240FF9828C0A}" type="presParOf" srcId="{3F3E64EA-F8D1-4289-A337-CD72812693E7}" destId="{8E5FE268-B426-FC4C-95F0-99541FD320AB}" srcOrd="2" destOrd="0" presId="urn:microsoft.com/office/officeart/2005/8/layout/hierarchy1"/>
    <dgm:cxn modelId="{FA63A5B3-28F1-44A5-B51D-65A8F8646C5A}" type="presParOf" srcId="{3F3E64EA-F8D1-4289-A337-CD72812693E7}" destId="{BD6DF3D7-1156-6645-972D-91B4CC0F22BE}" srcOrd="3" destOrd="0" presId="urn:microsoft.com/office/officeart/2005/8/layout/hierarchy1"/>
    <dgm:cxn modelId="{6011D346-AD87-41E9-B755-633034FE116A}" type="presParOf" srcId="{BD6DF3D7-1156-6645-972D-91B4CC0F22BE}" destId="{5D1D7851-FB82-5D46-86BE-9D0606F292FE}" srcOrd="0" destOrd="0" presId="urn:microsoft.com/office/officeart/2005/8/layout/hierarchy1"/>
    <dgm:cxn modelId="{4F021F66-9499-4C9E-BAAE-E8D5453974A3}" type="presParOf" srcId="{5D1D7851-FB82-5D46-86BE-9D0606F292FE}" destId="{9A8C1B65-080C-9B47-9547-D990E2FBFBE8}" srcOrd="0" destOrd="0" presId="urn:microsoft.com/office/officeart/2005/8/layout/hierarchy1"/>
    <dgm:cxn modelId="{EBE7DE33-2877-48DE-9356-75D0FD9C32B9}" type="presParOf" srcId="{5D1D7851-FB82-5D46-86BE-9D0606F292FE}" destId="{BC19F063-12EF-5A47-A756-9BBA1D6E4F3B}" srcOrd="1" destOrd="0" presId="urn:microsoft.com/office/officeart/2005/8/layout/hierarchy1"/>
    <dgm:cxn modelId="{2B2BEF03-26A8-46D9-9401-3E5230DD3655}" type="presParOf" srcId="{BD6DF3D7-1156-6645-972D-91B4CC0F22BE}" destId="{5EFB0196-BA77-A64C-BF5A-AD23B0FCA5AD}" srcOrd="1" destOrd="0" presId="urn:microsoft.com/office/officeart/2005/8/layout/hierarchy1"/>
    <dgm:cxn modelId="{5281230B-1DE6-4433-8A9B-446C46414308}" type="presParOf" srcId="{5EFB0196-BA77-A64C-BF5A-AD23B0FCA5AD}" destId="{E2C538DF-31BB-2E41-9194-F8DAD5C3C94C}" srcOrd="0" destOrd="0" presId="urn:microsoft.com/office/officeart/2005/8/layout/hierarchy1"/>
    <dgm:cxn modelId="{4D5DC840-5A95-4837-B913-5BEA55AD9B5A}" type="presParOf" srcId="{5EFB0196-BA77-A64C-BF5A-AD23B0FCA5AD}" destId="{10307841-0A33-E542-849A-E1337B6C2560}" srcOrd="1" destOrd="0" presId="urn:microsoft.com/office/officeart/2005/8/layout/hierarchy1"/>
    <dgm:cxn modelId="{16B3F8D4-3A21-486A-9E99-6CDF890FBBA4}" type="presParOf" srcId="{10307841-0A33-E542-849A-E1337B6C2560}" destId="{2E5BC833-B8E7-FF4B-8E23-6042B56A99BE}" srcOrd="0" destOrd="0" presId="urn:microsoft.com/office/officeart/2005/8/layout/hierarchy1"/>
    <dgm:cxn modelId="{4E7F4E95-98D1-4653-9779-5265BBA24822}" type="presParOf" srcId="{2E5BC833-B8E7-FF4B-8E23-6042B56A99BE}" destId="{5062B88F-59C7-9947-8CFA-161F016F3E57}" srcOrd="0" destOrd="0" presId="urn:microsoft.com/office/officeart/2005/8/layout/hierarchy1"/>
    <dgm:cxn modelId="{E4C66753-2D15-4966-BD90-03097B16E44B}" type="presParOf" srcId="{2E5BC833-B8E7-FF4B-8E23-6042B56A99BE}" destId="{5C210A19-E2E0-8749-A1C8-28BF747B8B5B}" srcOrd="1" destOrd="0" presId="urn:microsoft.com/office/officeart/2005/8/layout/hierarchy1"/>
    <dgm:cxn modelId="{4F072D38-972C-4345-8FAA-AB2FF3BDF4E3}" type="presParOf" srcId="{10307841-0A33-E542-849A-E1337B6C2560}" destId="{E06D077D-8441-5C47-80EB-21F28224802F}" srcOrd="1" destOrd="0" presId="urn:microsoft.com/office/officeart/2005/8/layout/hierarchy1"/>
    <dgm:cxn modelId="{EBFF6ED3-BF1F-4123-BE03-052551765713}" type="presParOf" srcId="{F40AFF1B-B3E7-4E48-AAD4-A8DFE86EF1F6}" destId="{04C6F2F1-0C52-444D-8B67-620F1745D21E}" srcOrd="2" destOrd="0" presId="urn:microsoft.com/office/officeart/2005/8/layout/hierarchy1"/>
    <dgm:cxn modelId="{900CAF2C-9939-4028-9FFA-1111DBAF541D}" type="presParOf" srcId="{F40AFF1B-B3E7-4E48-AAD4-A8DFE86EF1F6}" destId="{87DDAD47-E82F-4B15-8CD5-6640600AE924}" srcOrd="3" destOrd="0" presId="urn:microsoft.com/office/officeart/2005/8/layout/hierarchy1"/>
    <dgm:cxn modelId="{A27529BE-5BB7-4B2E-BED8-88CFA7A61886}" type="presParOf" srcId="{87DDAD47-E82F-4B15-8CD5-6640600AE924}" destId="{01D1D004-E5F5-4DAB-9B7E-4B977C7FF7DD}" srcOrd="0" destOrd="0" presId="urn:microsoft.com/office/officeart/2005/8/layout/hierarchy1"/>
    <dgm:cxn modelId="{88791026-6932-4F5B-9C37-550461804674}" type="presParOf" srcId="{01D1D004-E5F5-4DAB-9B7E-4B977C7FF7DD}" destId="{AE5A4164-373C-4527-A031-4B4C175AC241}" srcOrd="0" destOrd="0" presId="urn:microsoft.com/office/officeart/2005/8/layout/hierarchy1"/>
    <dgm:cxn modelId="{B47588D8-E225-4CBA-B678-D22AC5232F0C}" type="presParOf" srcId="{01D1D004-E5F5-4DAB-9B7E-4B977C7FF7DD}" destId="{BAB293B4-37CB-4A1B-AFF0-02E044A7FFA7}" srcOrd="1" destOrd="0" presId="urn:microsoft.com/office/officeart/2005/8/layout/hierarchy1"/>
    <dgm:cxn modelId="{628501C4-321A-4F00-AE0C-658558F27ED5}" type="presParOf" srcId="{87DDAD47-E82F-4B15-8CD5-6640600AE924}" destId="{DAA2E469-6F34-4107-84B0-16DE02BDB811}"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844C94C-8452-44D1-AF36-BB5076B70D49}" type="datetimeFigureOut">
              <a:rPr lang="en-US" smtClean="0"/>
              <a:t>7/29/2016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93FF00E-71E0-4D1A-82C8-AFD2F338C315}" type="slidenum">
              <a:rPr lang="en-US" smtClean="0"/>
              <a:t>‹#›</a:t>
            </a:fld>
            <a:endParaRPr lang="en-US"/>
          </a:p>
        </p:txBody>
      </p:sp>
    </p:spTree>
    <p:extLst>
      <p:ext uri="{BB962C8B-B14F-4D97-AF65-F5344CB8AC3E}">
        <p14:creationId xmlns:p14="http://schemas.microsoft.com/office/powerpoint/2010/main" val="4083930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1F767BC-F08E-4416-9B60-DCA5A80DA9C2}" type="datetimeFigureOut">
              <a:rPr lang="en-US" smtClean="0"/>
              <a:t>7/29/2016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79ABE15-F450-4D52-BE73-10C37300C45B}" type="slidenum">
              <a:rPr lang="en-US" smtClean="0"/>
              <a:t>‹#›</a:t>
            </a:fld>
            <a:endParaRPr lang="en-US"/>
          </a:p>
        </p:txBody>
      </p:sp>
    </p:spTree>
    <p:extLst>
      <p:ext uri="{BB962C8B-B14F-4D97-AF65-F5344CB8AC3E}">
        <p14:creationId xmlns:p14="http://schemas.microsoft.com/office/powerpoint/2010/main" val="386452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Women now lose about 11 years of life expectancy </a:t>
            </a:r>
          </a:p>
          <a:p>
            <a:r>
              <a:rPr lang="en-US" dirty="0" smtClean="0"/>
              <a:t>Men lose about 12 years</a:t>
            </a:r>
            <a:endParaRPr lang="en-US" dirty="0"/>
          </a:p>
        </p:txBody>
      </p:sp>
      <p:sp>
        <p:nvSpPr>
          <p:cNvPr id="4" name="Slide Number Placeholder 3"/>
          <p:cNvSpPr>
            <a:spLocks noGrp="1"/>
          </p:cNvSpPr>
          <p:nvPr>
            <p:ph type="sldNum" sz="quarter" idx="10"/>
          </p:nvPr>
        </p:nvSpPr>
        <p:spPr/>
        <p:txBody>
          <a:bodyPr/>
          <a:lstStyle/>
          <a:p>
            <a:fld id="{F9AC0EA8-9448-4BEB-AAC4-23079D21A3C1}" type="slidenum">
              <a:rPr lang="en-US" smtClean="0"/>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FDA</a:t>
            </a:r>
            <a:endParaRPr lang="en-US" dirty="0"/>
          </a:p>
        </p:txBody>
      </p:sp>
      <p:sp>
        <p:nvSpPr>
          <p:cNvPr id="4" name="Slide Number Placeholder 3"/>
          <p:cNvSpPr>
            <a:spLocks noGrp="1"/>
          </p:cNvSpPr>
          <p:nvPr>
            <p:ph type="sldNum" sz="quarter" idx="10"/>
          </p:nvPr>
        </p:nvSpPr>
        <p:spPr/>
        <p:txBody>
          <a:bodyPr/>
          <a:lstStyle/>
          <a:p>
            <a:fld id="{EAD49C1F-7EFD-4AC9-A812-D9BF029A0781}" type="slidenum">
              <a:rPr lang="en-US" smtClean="0"/>
              <a:pPr/>
              <a:t>68</a:t>
            </a:fld>
            <a:endParaRPr lang="en-US"/>
          </a:p>
        </p:txBody>
      </p:sp>
    </p:spTree>
    <p:extLst>
      <p:ext uri="{BB962C8B-B14F-4D97-AF65-F5344CB8AC3E}">
        <p14:creationId xmlns:p14="http://schemas.microsoft.com/office/powerpoint/2010/main" val="334550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smtClean="0"/>
              <a:t>an International Agency for Research on Cancer class 2B carcinogen </a:t>
            </a:r>
            <a:endParaRPr lang="en-US" dirty="0"/>
          </a:p>
        </p:txBody>
      </p:sp>
      <p:sp>
        <p:nvSpPr>
          <p:cNvPr id="4" name="Slide Number Placeholder 3"/>
          <p:cNvSpPr>
            <a:spLocks noGrp="1"/>
          </p:cNvSpPr>
          <p:nvPr>
            <p:ph type="sldNum" sz="quarter" idx="10"/>
          </p:nvPr>
        </p:nvSpPr>
        <p:spPr/>
        <p:txBody>
          <a:bodyPr/>
          <a:lstStyle/>
          <a:p>
            <a:fld id="{EAD49C1F-7EFD-4AC9-A812-D9BF029A0781}" type="slidenum">
              <a:rPr lang="en-US" smtClean="0"/>
              <a:pPr/>
              <a:t>83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carcinogens per </a:t>
            </a:r>
            <a:r>
              <a:rPr lang="en-US" dirty="0" smtClean="0"/>
              <a:t>the International Agency for Research on Cancer </a:t>
            </a:r>
            <a:endParaRPr lang="en-US" dirty="0"/>
          </a:p>
        </p:txBody>
      </p:sp>
      <p:sp>
        <p:nvSpPr>
          <p:cNvPr id="4" name="Slide Number Placeholder 3"/>
          <p:cNvSpPr>
            <a:spLocks noGrp="1"/>
          </p:cNvSpPr>
          <p:nvPr>
            <p:ph type="sldNum" sz="quarter" idx="10"/>
          </p:nvPr>
        </p:nvSpPr>
        <p:spPr/>
        <p:txBody>
          <a:bodyPr/>
          <a:lstStyle/>
          <a:p>
            <a:fld id="{F9AC0EA8-9448-4BEB-AAC4-23079D21A3C1}" type="slidenum">
              <a:rPr lang="en-US" smtClean="0"/>
              <a:pPr/>
              <a:t>85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AC0EA8-9448-4BEB-AAC4-23079D21A3C1}" type="slidenum">
              <a:rPr lang="en-US" smtClean="0"/>
              <a:pPr/>
              <a:t>94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833BEEA-9EE5-4EA3-B6AD-9D18B6E57B72}" type="slidenum">
              <a:rPr lang="en-US" smtClean="0"/>
              <a:pPr/>
              <a:t>105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Smoking prevalence varies by race/ethnicity</a:t>
            </a:r>
            <a:r>
              <a:rPr lang="en-US" baseline="0" dirty="0" smtClean="0"/>
              <a:t> with American Indian/Alaska Native, Non-Hispanic having the highest rates.</a:t>
            </a:r>
            <a:endParaRPr lang="en-US" dirty="0"/>
          </a:p>
        </p:txBody>
      </p:sp>
      <p:sp>
        <p:nvSpPr>
          <p:cNvPr id="4" name="Slide Number Placeholder 3"/>
          <p:cNvSpPr>
            <a:spLocks noGrp="1"/>
          </p:cNvSpPr>
          <p:nvPr>
            <p:ph type="sldNum" sz="quarter" idx="10"/>
          </p:nvPr>
        </p:nvSpPr>
        <p:spPr/>
        <p:txBody>
          <a:bodyPr/>
          <a:lstStyle/>
          <a:p>
            <a:fld id="{208CA89E-DBC0-4875-BABA-CB0326BAB7D0}" type="slidenum">
              <a:rPr lang="en-US" smtClean="0"/>
              <a:pPr/>
              <a:t>9</a:t>
            </a:fld>
            <a:endParaRPr lang="en-US" dirty="0"/>
          </a:p>
        </p:txBody>
      </p:sp>
    </p:spTree>
    <p:extLst>
      <p:ext uri="{BB962C8B-B14F-4D97-AF65-F5344CB8AC3E}">
        <p14:creationId xmlns:p14="http://schemas.microsoft.com/office/powerpoint/2010/main" val="206047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AC0EA8-9448-4BEB-AAC4-23079D21A3C1}"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just a cheerleader type of “Lets </a:t>
            </a:r>
            <a:r>
              <a:rPr lang="en-US" baseline="0" dirty="0" err="1" smtClean="0"/>
              <a:t>go..rah</a:t>
            </a:r>
            <a:r>
              <a:rPr lang="en-US" baseline="0" dirty="0" smtClean="0"/>
              <a:t> </a:t>
            </a:r>
            <a:r>
              <a:rPr lang="en-US" baseline="0" dirty="0" err="1" smtClean="0"/>
              <a:t>rah..”</a:t>
            </a:r>
            <a:r>
              <a:rPr lang="en-US" dirty="0" err="1" smtClean="0"/>
              <a:t>Now</a:t>
            </a:r>
            <a:r>
              <a:rPr lang="en-US" dirty="0" smtClean="0"/>
              <a:t>, since</a:t>
            </a:r>
            <a:r>
              <a:rPr lang="en-US" baseline="0" dirty="0" smtClean="0"/>
              <a:t> this is only a 30 minute presentation, we will get into the NEW acronym that may help you quickly assess patients’ readiness to change … remember this is only touching on the basics…this stuff really requires more training and practice…</a:t>
            </a:r>
            <a:endParaRPr lang="en-US" dirty="0"/>
          </a:p>
        </p:txBody>
      </p:sp>
      <p:sp>
        <p:nvSpPr>
          <p:cNvPr id="4" name="Slide Number Placeholder 3"/>
          <p:cNvSpPr>
            <a:spLocks noGrp="1"/>
          </p:cNvSpPr>
          <p:nvPr>
            <p:ph type="sldNum" sz="quarter" idx="10"/>
          </p:nvPr>
        </p:nvSpPr>
        <p:spPr/>
        <p:txBody>
          <a:bodyPr/>
          <a:lstStyle/>
          <a:p>
            <a:fld id="{67FAC305-5B98-402E-81A1-A18D542FE327}"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short presentation, don’t have time for too many details, since this MI technique over a two day workshop wasn’t even enough time, so we will get right into the use of the MI tools, followed by examples that may be useful in practice.  Remembering these acronyms may help:  READS, FIRE, </a:t>
            </a:r>
            <a:endParaRPr lang="en-US" dirty="0"/>
          </a:p>
        </p:txBody>
      </p:sp>
      <p:sp>
        <p:nvSpPr>
          <p:cNvPr id="4" name="Slide Number Placeholder 3"/>
          <p:cNvSpPr>
            <a:spLocks noGrp="1"/>
          </p:cNvSpPr>
          <p:nvPr>
            <p:ph type="sldNum" sz="quarter" idx="10"/>
          </p:nvPr>
        </p:nvSpPr>
        <p:spPr/>
        <p:txBody>
          <a:bodyPr/>
          <a:lstStyle/>
          <a:p>
            <a:fld id="{67FAC305-5B98-402E-81A1-A18D542FE327}"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time, we could give lots of funny or disturbing “real life” examples of situations where </a:t>
            </a:r>
            <a:r>
              <a:rPr lang="en-US" baseline="0" dirty="0" err="1" smtClean="0"/>
              <a:t>hcp</a:t>
            </a:r>
            <a:r>
              <a:rPr lang="en-US" baseline="0" dirty="0" smtClean="0"/>
              <a:t> did NOT avoid argumentation…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67FAC305-5B98-402E-81A1-A18D542FE327}" type="slidenum">
              <a:rPr lang="en-US" smtClean="0"/>
              <a:pPr/>
              <a:t>55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“double Ds” – “on the one hand, on the other hand”……</a:t>
            </a:r>
            <a:endParaRPr lang="en-US" dirty="0"/>
          </a:p>
        </p:txBody>
      </p:sp>
      <p:sp>
        <p:nvSpPr>
          <p:cNvPr id="4" name="Slide Number Placeholder 3"/>
          <p:cNvSpPr>
            <a:spLocks noGrp="1"/>
          </p:cNvSpPr>
          <p:nvPr>
            <p:ph type="sldNum" sz="quarter" idx="10"/>
          </p:nvPr>
        </p:nvSpPr>
        <p:spPr/>
        <p:txBody>
          <a:bodyPr/>
          <a:lstStyle/>
          <a:p>
            <a:fld id="{67FAC305-5B98-402E-81A1-A18D542FE327}" type="slidenum">
              <a:rPr lang="en-US" smtClean="0"/>
              <a:pPr/>
              <a:t>56</a:t>
            </a:fld>
            <a:endParaRPr lang="en-US"/>
          </a:p>
        </p:txBody>
      </p:sp>
    </p:spTree>
    <p:extLst>
      <p:ext uri="{BB962C8B-B14F-4D97-AF65-F5344CB8AC3E}">
        <p14:creationId xmlns:p14="http://schemas.microsoft.com/office/powerpoint/2010/main" val="79545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1" i="0" u="none" strike="noStrike" kern="1200" cap="none" spc="0" normalizeH="0" baseline="0" noProof="0" dirty="0" smtClean="0">
                <a:ln>
                  <a:noFill/>
                </a:ln>
                <a:solidFill>
                  <a:prstClr val="white"/>
                </a:solidFill>
                <a:effectLst/>
                <a:uLnTx/>
                <a:uFillTx/>
                <a:latin typeface="Constantia"/>
                <a:ea typeface="+mn-ea"/>
                <a:cs typeface="+mn-cs"/>
              </a:rPr>
              <a:t>When to use – to encourage change talk and assisting the patient in making the argument for the change—</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1" i="0" u="none" strike="noStrike" kern="1200" cap="none" spc="0" normalizeH="0" baseline="0" noProof="0" dirty="0" smtClean="0">
                <a:ln>
                  <a:noFill/>
                </a:ln>
                <a:solidFill>
                  <a:prstClr val="white"/>
                </a:solidFill>
                <a:effectLst/>
                <a:uLnTx/>
                <a:uFillTx/>
                <a:latin typeface="Constantia"/>
                <a:ea typeface="+mn-ea"/>
                <a:cs typeface="+mn-cs"/>
              </a:rPr>
              <a:t>	creates dissonance (develop discrepancy)</a:t>
            </a:r>
          </a:p>
          <a:p>
            <a:endParaRPr lang="en-US" dirty="0"/>
          </a:p>
        </p:txBody>
      </p:sp>
      <p:sp>
        <p:nvSpPr>
          <p:cNvPr id="4" name="Slide Number Placeholder 3"/>
          <p:cNvSpPr>
            <a:spLocks noGrp="1"/>
          </p:cNvSpPr>
          <p:nvPr>
            <p:ph type="sldNum" sz="quarter" idx="10"/>
          </p:nvPr>
        </p:nvSpPr>
        <p:spPr/>
        <p:txBody>
          <a:bodyPr/>
          <a:lstStyle/>
          <a:p>
            <a:fld id="{67FAC305-5B98-402E-81A1-A18D542FE327}" type="slidenum">
              <a:rPr lang="en-US" smtClean="0"/>
              <a:pPr/>
              <a:t>59</a:t>
            </a:fld>
            <a:endParaRPr lang="en-US"/>
          </a:p>
        </p:txBody>
      </p:sp>
    </p:spTree>
    <p:extLst>
      <p:ext uri="{BB962C8B-B14F-4D97-AF65-F5344CB8AC3E}">
        <p14:creationId xmlns:p14="http://schemas.microsoft.com/office/powerpoint/2010/main" val="326977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know about this one.  Maybe you do.  I</a:t>
            </a:r>
            <a:r>
              <a:rPr lang="en-US" baseline="0" dirty="0" smtClean="0"/>
              <a:t> think if I was in a mode of resistance to change, I would answer like “well I would need a GUARANTEE “. .  ???</a:t>
            </a:r>
            <a:endParaRPr lang="en-US" dirty="0"/>
          </a:p>
        </p:txBody>
      </p:sp>
      <p:sp>
        <p:nvSpPr>
          <p:cNvPr id="4" name="Slide Number Placeholder 3"/>
          <p:cNvSpPr>
            <a:spLocks noGrp="1"/>
          </p:cNvSpPr>
          <p:nvPr>
            <p:ph type="sldNum" sz="quarter" idx="10"/>
          </p:nvPr>
        </p:nvSpPr>
        <p:spPr/>
        <p:txBody>
          <a:bodyPr/>
          <a:lstStyle/>
          <a:p>
            <a:fld id="{67FAC305-5B98-402E-81A1-A18D542FE327}" type="slidenum">
              <a:rPr lang="en-US" smtClean="0"/>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C0E77-3472-47C2-ABCF-FDE704E06BD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417126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C0E77-3472-47C2-ABCF-FDE704E06BD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172017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C0E77-3472-47C2-ABCF-FDE704E06BD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113256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solidFill>
                  <a:srgbClr val="FFFFFF"/>
                </a:solidFill>
              </a:endParaRPr>
            </a:p>
          </p:txBody>
        </p:sp>
        <p:grpSp>
          <p:nvGrpSpPr>
            <p:cNvPr id="3"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solidFill>
                    <a:srgbClr val="FFFFFF"/>
                  </a:solidFill>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solidFill>
                    <a:srgbClr val="FFFFFF"/>
                  </a:solidFill>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solidFill>
                    <a:srgbClr val="FFFFFF"/>
                  </a:solidFill>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solidFill>
                    <a:srgbClr val="FFFFFF"/>
                  </a:solidFill>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grpSp>
        <p:grpSp>
          <p:nvGrpSpPr>
            <p:cNvPr id="4"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solidFill>
                    <a:srgbClr val="FFFFFF"/>
                  </a:solidFill>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solidFill>
                    <a:srgbClr val="FFFFFF"/>
                  </a:solidFill>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solidFill>
                    <a:srgbClr val="FFFFFF"/>
                  </a:solidFill>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solidFill>
                    <a:srgbClr val="FFFFFF"/>
                  </a:solidFill>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solidFill>
                    <a:srgbClr val="FFFFFF"/>
                  </a:solidFill>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solidFill>
                    <a:srgbClr val="FFFFFF"/>
                  </a:solidFill>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solidFill>
                    <a:srgbClr val="FFFFFF"/>
                  </a:solidFill>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solidFill>
                    <a:srgbClr val="FFFFFF"/>
                  </a:solidFill>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solidFill>
                    <a:srgbClr val="FFFFFF"/>
                  </a:solidFill>
                </a:endParaRPr>
              </a:p>
            </p:txBody>
          </p:sp>
        </p:grpSp>
        <p:grpSp>
          <p:nvGrpSpPr>
            <p:cNvPr id="6"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solidFill>
                    <a:srgbClr val="FFFFFF"/>
                  </a:solidFill>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solidFill>
                    <a:srgbClr val="FFFFFF"/>
                  </a:solidFill>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solidFill>
                    <a:srgbClr val="FFFFFF"/>
                  </a:solidFill>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solidFill>
                    <a:srgbClr val="FFFFFF"/>
                  </a:solidFill>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solidFill>
                    <a:srgbClr val="FFFFFF"/>
                  </a:solidFill>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solidFill>
                    <a:srgbClr val="FFFFFF"/>
                  </a:solidFill>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grpSp>
        <p:grpSp>
          <p:nvGrpSpPr>
            <p:cNvPr id="7"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nvGrpSpPr>
              <p:cNvPr id="8"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solidFill>
                      <a:srgbClr val="FFFFFF"/>
                    </a:solidFill>
                  </a:endParaRPr>
                </a:p>
              </p:txBody>
            </p:sp>
          </p:grpSp>
        </p:grpSp>
      </p:grpSp>
      <p:sp>
        <p:nvSpPr>
          <p:cNvPr id="23618" name="Rectangle 66"/>
          <p:cNvSpPr>
            <a:spLocks noGrp="1" noChangeArrowheads="1"/>
          </p:cNvSpPr>
          <p:nvPr>
            <p:ph type="ctrTitle" sz="quarter"/>
          </p:nvPr>
        </p:nvSpPr>
        <p:spPr>
          <a:xfrm>
            <a:off x="685800" y="1692275"/>
            <a:ext cx="7772400" cy="1736725"/>
          </a:xfrm>
        </p:spPr>
        <p:txBody>
          <a:bodyPr anchor="b"/>
          <a:lstStyle>
            <a:lvl1pPr>
              <a:defRPr sz="5400">
                <a:solidFill>
                  <a:srgbClr val="FFFF00"/>
                </a:solidFill>
              </a:defRPr>
            </a:lvl1pPr>
          </a:lstStyle>
          <a:p>
            <a:r>
              <a:rPr lang="en-US" smtClean="0"/>
              <a:t>Click to edit Master title style</a:t>
            </a:r>
            <a:endParaRPr lang="en-US" dirty="0"/>
          </a:p>
        </p:txBody>
      </p:sp>
      <p:sp>
        <p:nvSpPr>
          <p:cNvPr id="2361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8944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984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425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566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329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1178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5156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62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C0E77-3472-47C2-ABCF-FDE704E06BD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415144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443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0222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6635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latin typeface="Calibri" panose="020F0502020204030204" pitchFamily="34" charset="0"/>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marL="342900" indent="-342900" algn="l" defTabSz="914400" rtl="0" eaLnBrk="1" latinLnBrk="0" hangingPunct="1">
              <a:lnSpc>
                <a:spcPct val="90000"/>
              </a:lnSpc>
              <a:spcBef>
                <a:spcPct val="35000"/>
              </a:spcBef>
              <a:buClr>
                <a:schemeClr val="tx1"/>
              </a:buClr>
              <a:buSzPct val="100000"/>
              <a:buFont typeface="Wingdings" panose="05000000000000000000" pitchFamily="2" charset="2"/>
              <a:buChar char="§"/>
              <a:defRPr lang="en-US" sz="2400" b="0" kern="1200" baseline="0" dirty="0" smtClean="0">
                <a:solidFill>
                  <a:schemeClr val="bg2"/>
                </a:solidFill>
                <a:latin typeface="Calibri" panose="020F0502020204030204" pitchFamily="34" charset="0"/>
                <a:ea typeface="+mn-ea"/>
                <a:cs typeface="+mn-cs"/>
              </a:defRPr>
            </a:lvl1pPr>
            <a:lvl2pPr>
              <a:buClr>
                <a:schemeClr val="tx1"/>
              </a:buClr>
              <a:buSzPct val="100000"/>
              <a:buFont typeface="Wingdings" pitchFamily="2" charset="2"/>
              <a:buChar char="§"/>
              <a:defRPr sz="2000">
                <a:solidFill>
                  <a:schemeClr val="bg2"/>
                </a:solidFill>
                <a:latin typeface="Calibri" panose="020F0502020204030204" pitchFamily="34" charset="0"/>
              </a:defRPr>
            </a:lvl2pPr>
            <a:lvl3pPr>
              <a:buClr>
                <a:schemeClr val="tx1"/>
              </a:buClr>
              <a:buSzPct val="100000"/>
              <a:buFont typeface="Arial" pitchFamily="34" charset="0"/>
              <a:buChar char="•"/>
              <a:defRPr sz="1800">
                <a:solidFill>
                  <a:schemeClr val="bg2"/>
                </a:solidFill>
                <a:latin typeface="Calibri" panose="020F0502020204030204" pitchFamily="34" charset="0"/>
              </a:defRPr>
            </a:lvl3pPr>
            <a:lvl4pPr>
              <a:buClr>
                <a:schemeClr val="tx1"/>
              </a:buClr>
              <a:buSzPct val="70000"/>
              <a:buFont typeface="Courier New" pitchFamily="49" charset="0"/>
              <a:buChar char="o"/>
              <a:defRPr sz="1800" baseline="0">
                <a:solidFill>
                  <a:schemeClr val="bg2"/>
                </a:solidFill>
                <a:latin typeface="Calibri" panose="020F0502020204030204" pitchFamily="34" charset="0"/>
              </a:defRPr>
            </a:lvl4pPr>
            <a:lvl5pPr>
              <a:buClr>
                <a:schemeClr val="tx1"/>
              </a:buClr>
              <a:buSzPct val="70000"/>
              <a:buFont typeface="Arial" pitchFamily="34" charset="0"/>
              <a:buChar char="•"/>
              <a:defRPr sz="1800">
                <a:solidFill>
                  <a:schemeClr val="bg2"/>
                </a:solidFill>
                <a:latin typeface="Calibri" panose="020F0502020204030204" pitchFamily="34" charset="0"/>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anose="020F050202020403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97621359"/>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C0E77-3472-47C2-ABCF-FDE704E06BDC}"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102770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C0E77-3472-47C2-ABCF-FDE704E06BDC}"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298391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C0E77-3472-47C2-ABCF-FDE704E06BDC}"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162807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C0E77-3472-47C2-ABCF-FDE704E06BDC}"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415133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C0E77-3472-47C2-ABCF-FDE704E06BDC}"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289718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0E77-3472-47C2-ABCF-FDE704E06BDC}"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15461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0E77-3472-47C2-ABCF-FDE704E06BDC}"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BD4DB-0040-4A22-9E08-7034449F9726}" type="slidenum">
              <a:rPr lang="en-US" smtClean="0"/>
              <a:t>‹#›</a:t>
            </a:fld>
            <a:endParaRPr lang="en-US"/>
          </a:p>
        </p:txBody>
      </p:sp>
    </p:spTree>
    <p:extLst>
      <p:ext uri="{BB962C8B-B14F-4D97-AF65-F5344CB8AC3E}">
        <p14:creationId xmlns:p14="http://schemas.microsoft.com/office/powerpoint/2010/main" val="6240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C0E77-3472-47C2-ABCF-FDE704E06BDC}" type="datetimeFigureOut">
              <a:rPr lang="en-US" smtClean="0"/>
              <a:t>7/29/2016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D4DB-0040-4A22-9E08-7034449F9726}" type="slidenum">
              <a:rPr lang="en-US" smtClean="0"/>
              <a:t>‹#›</a:t>
            </a:fld>
            <a:endParaRPr lang="en-US"/>
          </a:p>
        </p:txBody>
      </p:sp>
    </p:spTree>
    <p:extLst>
      <p:ext uri="{BB962C8B-B14F-4D97-AF65-F5344CB8AC3E}">
        <p14:creationId xmlns:p14="http://schemas.microsoft.com/office/powerpoint/2010/main" val="13930100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53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solidFill>
                <a:srgbClr val="FFFFFF"/>
              </a:solidFill>
            </a:endParaRPr>
          </a:p>
        </p:txBody>
      </p:sp>
      <p:grpSp>
        <p:nvGrpSpPr>
          <p:cNvPr id="2" name="Group 3"/>
          <p:cNvGrpSpPr>
            <a:grpSpLocks/>
          </p:cNvGrpSpPr>
          <p:nvPr/>
        </p:nvGrpSpPr>
        <p:grpSpPr bwMode="auto">
          <a:xfrm>
            <a:off x="3175" y="4267200"/>
            <a:ext cx="9140825" cy="2590800"/>
            <a:chOff x="2" y="2688"/>
            <a:chExt cx="5758" cy="1632"/>
          </a:xfrm>
        </p:grpSpPr>
        <p:sp>
          <p:nvSpPr>
            <p:cNvPr id="2253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solidFill>
                  <a:srgbClr val="FFFFFF"/>
                </a:solidFill>
              </a:endParaRPr>
            </a:p>
          </p:txBody>
        </p:sp>
        <p:grpSp>
          <p:nvGrpSpPr>
            <p:cNvPr id="3" name="Group 5"/>
            <p:cNvGrpSpPr>
              <a:grpSpLocks/>
            </p:cNvGrpSpPr>
            <p:nvPr userDrawn="1"/>
          </p:nvGrpSpPr>
          <p:grpSpPr bwMode="auto">
            <a:xfrm>
              <a:off x="3528" y="3715"/>
              <a:ext cx="792" cy="521"/>
              <a:chOff x="3527" y="3715"/>
              <a:chExt cx="792" cy="521"/>
            </a:xfrm>
          </p:grpSpPr>
          <p:sp>
            <p:nvSpPr>
              <p:cNvPr id="2253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solidFill>
                    <a:srgbClr val="FFFFFF"/>
                  </a:solidFill>
                </a:endParaRPr>
              </a:p>
            </p:txBody>
          </p:sp>
          <p:sp>
            <p:nvSpPr>
              <p:cNvPr id="2253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3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solidFill>
                    <a:srgbClr val="FFFFFF"/>
                  </a:solidFill>
                </a:endParaRPr>
              </a:p>
            </p:txBody>
          </p:sp>
          <p:sp>
            <p:nvSpPr>
              <p:cNvPr id="2253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3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solidFill>
                    <a:srgbClr val="FFFFFF"/>
                  </a:solidFill>
                </a:endParaRPr>
              </a:p>
            </p:txBody>
          </p:sp>
          <p:sp>
            <p:nvSpPr>
              <p:cNvPr id="2253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4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solidFill>
                    <a:srgbClr val="FFFFFF"/>
                  </a:solidFill>
                </a:endParaRPr>
              </a:p>
            </p:txBody>
          </p:sp>
          <p:sp>
            <p:nvSpPr>
              <p:cNvPr id="2254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4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solidFill>
                    <a:srgbClr val="FFFFFF"/>
                  </a:solidFill>
                </a:endParaRPr>
              </a:p>
            </p:txBody>
          </p:sp>
          <p:sp>
            <p:nvSpPr>
              <p:cNvPr id="2254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solidFill>
                    <a:srgbClr val="FFFFFF"/>
                  </a:solidFill>
                </a:endParaRPr>
              </a:p>
            </p:txBody>
          </p:sp>
          <p:sp>
            <p:nvSpPr>
              <p:cNvPr id="2254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grpSp>
        <p:grpSp>
          <p:nvGrpSpPr>
            <p:cNvPr id="4" name="Group 17"/>
            <p:cNvGrpSpPr>
              <a:grpSpLocks/>
            </p:cNvGrpSpPr>
            <p:nvPr userDrawn="1"/>
          </p:nvGrpSpPr>
          <p:grpSpPr bwMode="auto">
            <a:xfrm>
              <a:off x="1776" y="3631"/>
              <a:ext cx="1626" cy="683"/>
              <a:chOff x="1776" y="3631"/>
              <a:chExt cx="1626" cy="683"/>
            </a:xfrm>
          </p:grpSpPr>
          <p:sp>
            <p:nvSpPr>
              <p:cNvPr id="2254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solidFill>
                    <a:srgbClr val="FFFFFF"/>
                  </a:solidFill>
                </a:endParaRPr>
              </a:p>
            </p:txBody>
          </p:sp>
          <p:sp>
            <p:nvSpPr>
              <p:cNvPr id="2254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254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solidFill>
                    <a:srgbClr val="FFFFFF"/>
                  </a:solidFill>
                </a:endParaRPr>
              </a:p>
            </p:txBody>
          </p:sp>
          <p:sp>
            <p:nvSpPr>
              <p:cNvPr id="2254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5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5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5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255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solidFill>
                    <a:srgbClr val="FFFFFF"/>
                  </a:solidFill>
                </a:endParaRPr>
              </a:p>
            </p:txBody>
          </p:sp>
          <p:sp>
            <p:nvSpPr>
              <p:cNvPr id="2255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5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solidFill>
                    <a:srgbClr val="FFFFFF"/>
                  </a:solidFill>
                </a:endParaRPr>
              </a:p>
            </p:txBody>
          </p:sp>
          <p:sp>
            <p:nvSpPr>
              <p:cNvPr id="2255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2255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5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solidFill>
                    <a:srgbClr val="FFFFFF"/>
                  </a:solidFill>
                </a:endParaRPr>
              </a:p>
            </p:txBody>
          </p:sp>
          <p:sp>
            <p:nvSpPr>
              <p:cNvPr id="2255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solidFill>
                    <a:srgbClr val="FFFFFF"/>
                  </a:solidFill>
                </a:endParaRPr>
              </a:p>
            </p:txBody>
          </p:sp>
          <p:sp>
            <p:nvSpPr>
              <p:cNvPr id="2256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6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6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6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solidFill>
                    <a:srgbClr val="FFFFFF"/>
                  </a:solidFill>
                </a:endParaRPr>
              </a:p>
            </p:txBody>
          </p:sp>
        </p:grpSp>
        <p:grpSp>
          <p:nvGrpSpPr>
            <p:cNvPr id="5" name="Group 36"/>
            <p:cNvGrpSpPr>
              <a:grpSpLocks/>
            </p:cNvGrpSpPr>
            <p:nvPr userDrawn="1"/>
          </p:nvGrpSpPr>
          <p:grpSpPr bwMode="auto">
            <a:xfrm>
              <a:off x="4128" y="3360"/>
              <a:ext cx="1351" cy="821"/>
              <a:chOff x="4128" y="3360"/>
              <a:chExt cx="1351" cy="821"/>
            </a:xfrm>
          </p:grpSpPr>
          <p:sp>
            <p:nvSpPr>
              <p:cNvPr id="2256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6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6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6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6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7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7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solidFill>
                    <a:srgbClr val="FFFFFF"/>
                  </a:solidFill>
                </a:endParaRPr>
              </a:p>
            </p:txBody>
          </p:sp>
          <p:sp>
            <p:nvSpPr>
              <p:cNvPr id="2257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solidFill>
                    <a:srgbClr val="FFFFFF"/>
                  </a:solidFill>
                </a:endParaRPr>
              </a:p>
            </p:txBody>
          </p:sp>
          <p:sp>
            <p:nvSpPr>
              <p:cNvPr id="2257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solidFill>
                    <a:srgbClr val="FFFFFF"/>
                  </a:solidFill>
                </a:endParaRPr>
              </a:p>
            </p:txBody>
          </p:sp>
          <p:sp>
            <p:nvSpPr>
              <p:cNvPr id="2257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7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7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solidFill>
                    <a:srgbClr val="FFFFFF"/>
                  </a:solidFill>
                </a:endParaRPr>
              </a:p>
            </p:txBody>
          </p:sp>
          <p:sp>
            <p:nvSpPr>
              <p:cNvPr id="2257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7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solidFill>
                    <a:srgbClr val="FFFFFF"/>
                  </a:solidFill>
                </a:endParaRPr>
              </a:p>
            </p:txBody>
          </p:sp>
          <p:sp>
            <p:nvSpPr>
              <p:cNvPr id="2257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8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solidFill>
                    <a:srgbClr val="FFFFFF"/>
                  </a:solidFill>
                </a:endParaRPr>
              </a:p>
            </p:txBody>
          </p:sp>
          <p:sp>
            <p:nvSpPr>
              <p:cNvPr id="2258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grpSp>
        <p:grpSp>
          <p:nvGrpSpPr>
            <p:cNvPr id="6" name="Group 54"/>
            <p:cNvGrpSpPr>
              <a:grpSpLocks/>
            </p:cNvGrpSpPr>
            <p:nvPr userDrawn="1"/>
          </p:nvGrpSpPr>
          <p:grpSpPr bwMode="auto">
            <a:xfrm>
              <a:off x="5280" y="3024"/>
              <a:ext cx="425" cy="258"/>
              <a:chOff x="5280" y="3024"/>
              <a:chExt cx="425" cy="258"/>
            </a:xfrm>
          </p:grpSpPr>
          <p:sp>
            <p:nvSpPr>
              <p:cNvPr id="2258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2258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2258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2258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2258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8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258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nvGrpSpPr>
              <p:cNvPr id="7" name="Group 62"/>
              <p:cNvGrpSpPr>
                <a:grpSpLocks/>
              </p:cNvGrpSpPr>
              <p:nvPr/>
            </p:nvGrpSpPr>
            <p:grpSpPr bwMode="auto">
              <a:xfrm>
                <a:off x="5381" y="3085"/>
                <a:ext cx="227" cy="132"/>
                <a:chOff x="5381" y="3085"/>
                <a:chExt cx="227" cy="132"/>
              </a:xfrm>
            </p:grpSpPr>
            <p:sp>
              <p:nvSpPr>
                <p:cNvPr id="2259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9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solidFill>
                      <a:srgbClr val="FFFFFF"/>
                    </a:solidFill>
                  </a:endParaRPr>
                </a:p>
              </p:txBody>
            </p:sp>
            <p:sp>
              <p:nvSpPr>
                <p:cNvPr id="2259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solidFill>
                      <a:srgbClr val="FFFFFF"/>
                    </a:solidFill>
                  </a:endParaRPr>
                </a:p>
              </p:txBody>
            </p:sp>
            <p:sp>
              <p:nvSpPr>
                <p:cNvPr id="2259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solidFill>
                      <a:srgbClr val="FFFFFF"/>
                    </a:solidFill>
                  </a:endParaRPr>
                </a:p>
              </p:txBody>
            </p:sp>
          </p:grpSp>
        </p:grpSp>
      </p:grpSp>
      <p:sp>
        <p:nvSpPr>
          <p:cNvPr id="2259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dirty="0" smtClean="0"/>
          </a:p>
        </p:txBody>
      </p:sp>
      <p:sp>
        <p:nvSpPr>
          <p:cNvPr id="2259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59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fld id="{1EAA33EE-6B6B-4F97-9970-A1C196163EEF}" type="datetimeFigureOut">
              <a:rPr lang="en-US" smtClean="0">
                <a:solidFill>
                  <a:srgbClr val="FFFFFF"/>
                </a:solidFill>
              </a:rPr>
              <a:pPr/>
              <a:t>7/29/2016</a:t>
            </a:fld>
            <a:endParaRPr lang="en-US">
              <a:solidFill>
                <a:srgbClr val="FFFFFF"/>
              </a:solidFill>
            </a:endParaRPr>
          </a:p>
        </p:txBody>
      </p:sp>
      <p:sp>
        <p:nvSpPr>
          <p:cNvPr id="2259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solidFill>
                <a:srgbClr val="FFFFFF"/>
              </a:solidFill>
            </a:endParaRPr>
          </a:p>
        </p:txBody>
      </p:sp>
      <p:sp>
        <p:nvSpPr>
          <p:cNvPr id="2259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8A8A58D-640D-4B96-9E91-BADA58B8996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7680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www.mayoclinic.org/healthy-living/adult-health/expert-answers/third-hand-smoke/faq-20057791"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www.usfa.fema.gov/downloads/pdf/publications/electronic_cigarettes.pdf"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npr.org/blogs/health/2012/01/02/144431794/what-vietnam-taught-us-about-breaking-bad-habits" TargetMode="External"/><Relationship Id="rId2" Type="http://schemas.openxmlformats.org/officeDocument/2006/relationships/hyperlink" Target="http://www.fda.gov/NewsEvents/PublicHealthFocus/ucm172906.htm"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business.time.com/2014/01/23/the-superbowl-ad-you-wont-see-this-year/"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abcnews.go.com/Health/electric-cigarette-explodes-fla-mans-face/story"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fda.gov/Drugs/DrugSafety/ucm259161.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www.fta.dot.gov/documents/da_newsletters/Issue47.pdf"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ptinr.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Tobacco Dependence</a:t>
            </a:r>
            <a:endParaRPr lang="en-US" dirty="0"/>
          </a:p>
        </p:txBody>
      </p:sp>
      <p:sp>
        <p:nvSpPr>
          <p:cNvPr id="3" name="Subtitle 2"/>
          <p:cNvSpPr>
            <a:spLocks noGrp="1"/>
          </p:cNvSpPr>
          <p:nvPr>
            <p:ph type="subTitle" idx="1"/>
          </p:nvPr>
        </p:nvSpPr>
        <p:spPr/>
        <p:txBody>
          <a:bodyPr/>
          <a:lstStyle/>
          <a:p>
            <a:r>
              <a:rPr lang="en-US" dirty="0" smtClean="0"/>
              <a:t>Knowledge and Skills for Effective Tobacco Interventions</a:t>
            </a:r>
            <a:endParaRPr lang="en-US" dirty="0"/>
          </a:p>
        </p:txBody>
      </p:sp>
    </p:spTree>
    <p:extLst>
      <p:ext uri="{BB962C8B-B14F-4D97-AF65-F5344CB8AC3E}">
        <p14:creationId xmlns:p14="http://schemas.microsoft.com/office/powerpoint/2010/main" val="104482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Impact: Challenge Remains</a:t>
            </a:r>
            <a:endParaRPr lang="en-US" sz="4800" b="1" dirty="0"/>
          </a:p>
        </p:txBody>
      </p:sp>
      <p:sp>
        <p:nvSpPr>
          <p:cNvPr id="3" name="Content Placeholder 2"/>
          <p:cNvSpPr>
            <a:spLocks noGrp="1"/>
          </p:cNvSpPr>
          <p:nvPr>
            <p:ph idx="1"/>
          </p:nvPr>
        </p:nvSpPr>
        <p:spPr/>
        <p:txBody>
          <a:bodyPr>
            <a:normAutofit/>
          </a:bodyPr>
          <a:lstStyle/>
          <a:p>
            <a:r>
              <a:rPr lang="en-US" dirty="0"/>
              <a:t>E</a:t>
            </a:r>
            <a:r>
              <a:rPr lang="en-US" dirty="0" smtClean="0"/>
              <a:t>conomic costs &gt; $289 </a:t>
            </a:r>
            <a:r>
              <a:rPr lang="en-US" dirty="0"/>
              <a:t>billion </a:t>
            </a:r>
            <a:r>
              <a:rPr lang="en-US" dirty="0" smtClean="0"/>
              <a:t>annually</a:t>
            </a:r>
          </a:p>
          <a:p>
            <a:r>
              <a:rPr lang="en-US" dirty="0" smtClean="0"/>
              <a:t>42 million Americans still smoke</a:t>
            </a:r>
          </a:p>
          <a:p>
            <a:r>
              <a:rPr lang="en-US" dirty="0"/>
              <a:t>S</a:t>
            </a:r>
            <a:r>
              <a:rPr lang="en-US" dirty="0" smtClean="0"/>
              <a:t>moking-attributable mortality is expected to remain at high and unacceptable levels for decades to come unless urgent action is taken</a:t>
            </a:r>
          </a:p>
          <a:p>
            <a:r>
              <a:rPr lang="en-US" dirty="0" smtClean="0"/>
              <a:t>The annual costs of direct medical care &gt; $130 billion </a:t>
            </a:r>
          </a:p>
          <a:p>
            <a:endParaRPr lang="en-US" dirty="0"/>
          </a:p>
        </p:txBody>
      </p:sp>
    </p:spTree>
    <p:extLst>
      <p:ext uri="{BB962C8B-B14F-4D97-AF65-F5344CB8AC3E}">
        <p14:creationId xmlns:p14="http://schemas.microsoft.com/office/powerpoint/2010/main" val="19249540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Sources</a:t>
            </a:r>
            <a:endParaRPr lang="en-US" sz="5400" b="1" dirty="0"/>
          </a:p>
        </p:txBody>
      </p:sp>
      <p:sp>
        <p:nvSpPr>
          <p:cNvPr id="3" name="Content Placeholder 2"/>
          <p:cNvSpPr>
            <a:spLocks noGrp="1"/>
          </p:cNvSpPr>
          <p:nvPr>
            <p:ph idx="1"/>
          </p:nvPr>
        </p:nvSpPr>
        <p:spPr/>
        <p:txBody>
          <a:bodyPr/>
          <a:lstStyle/>
          <a:p>
            <a:pPr lvl="0"/>
            <a:r>
              <a:rPr lang="en-US" sz="1800" dirty="0" smtClean="0"/>
              <a:t>Pharmacist’s Letter. Clearing the Air: How to Help Patients Quit Smoking.</a:t>
            </a:r>
          </a:p>
          <a:p>
            <a:pPr lvl="0"/>
            <a:r>
              <a:rPr lang="en-US" sz="1800" dirty="0" smtClean="0"/>
              <a:t>Fu SS, </a:t>
            </a:r>
            <a:r>
              <a:rPr lang="en-US" sz="1800" dirty="0" err="1" smtClean="0"/>
              <a:t>Partin</a:t>
            </a:r>
            <a:r>
              <a:rPr lang="en-US" sz="1800" dirty="0" smtClean="0"/>
              <a:t> MR, Snyder A, et al. Promoting repeat tobacco dependence treatment: are relapsed smokers interested? Am J </a:t>
            </a:r>
            <a:r>
              <a:rPr lang="en-US" sz="1800" dirty="0" err="1" smtClean="0"/>
              <a:t>Manag</a:t>
            </a:r>
            <a:r>
              <a:rPr lang="en-US" sz="1800" dirty="0" smtClean="0"/>
              <a:t> Care. 2006; 12:235-243.</a:t>
            </a:r>
          </a:p>
          <a:p>
            <a:pPr lvl="0"/>
            <a:r>
              <a:rPr lang="en-US" sz="1800" dirty="0" smtClean="0"/>
              <a:t>Hughes, J, et al. “Shape of the relapse curve and long-term abstinence rates among untreated smokers,” </a:t>
            </a:r>
            <a:r>
              <a:rPr lang="en-US" sz="1800" i="1" dirty="0" smtClean="0"/>
              <a:t>Addiction,</a:t>
            </a:r>
            <a:r>
              <a:rPr lang="en-US" sz="1800" dirty="0" smtClean="0"/>
              <a:t>99, 29-38, 2004</a:t>
            </a:r>
          </a:p>
          <a:p>
            <a:pPr lvl="0"/>
            <a:r>
              <a:rPr lang="en-US" sz="1800" dirty="0" smtClean="0"/>
              <a:t>Forsberg, L, et al. “Mosaic loss of chromosome Y in peripheral blood is associated with shorter survival and higher risk of Cancer” Nature Genetics. 46, 624-628 (2014)</a:t>
            </a:r>
          </a:p>
          <a:p>
            <a:pPr lvl="0"/>
            <a:r>
              <a:rPr lang="en-US" sz="1800" dirty="0" smtClean="0"/>
              <a:t>Lowell, D.</a:t>
            </a:r>
            <a:r>
              <a:rPr lang="en-US" sz="1800" b="1" dirty="0" smtClean="0"/>
              <a:t> </a:t>
            </a:r>
            <a:r>
              <a:rPr lang="en-US" sz="1800" dirty="0" smtClean="0"/>
              <a:t>What is </a:t>
            </a:r>
            <a:r>
              <a:rPr lang="en-US" sz="1800" dirty="0" err="1" smtClean="0"/>
              <a:t>thirdhand</a:t>
            </a:r>
            <a:r>
              <a:rPr lang="en-US" sz="1800" dirty="0" smtClean="0"/>
              <a:t> smoke, and why is it a concern? Mayo Clinic. </a:t>
            </a:r>
            <a:r>
              <a:rPr lang="en-US" sz="1800" u="sng" dirty="0" smtClean="0">
                <a:hlinkClick r:id="rId2"/>
              </a:rPr>
              <a:t>http://www.mayoclinic.org/healthy-living/adult-health/expert-answers/third-hand-smoke/faq-20057791</a:t>
            </a:r>
            <a:endParaRPr lang="en-US" sz="1800" dirty="0" smtClean="0"/>
          </a:p>
          <a:p>
            <a:pPr lvl="0"/>
            <a:r>
              <a:rPr lang="en-US" sz="1800" dirty="0" smtClean="0"/>
              <a:t>Ware, G, Kushner, </a:t>
            </a:r>
            <a:r>
              <a:rPr lang="en-US" sz="1800" dirty="0" err="1" smtClean="0"/>
              <a:t>Sunavana</a:t>
            </a:r>
            <a:r>
              <a:rPr lang="en-US" sz="1800" dirty="0" smtClean="0"/>
              <a:t>, R, </a:t>
            </a:r>
            <a:r>
              <a:rPr lang="en-US" sz="1800" dirty="0" err="1" smtClean="0"/>
              <a:t>Mehrota</a:t>
            </a:r>
            <a:r>
              <a:rPr lang="en-US" sz="1800" dirty="0" smtClean="0"/>
              <a:t>, N, </a:t>
            </a:r>
            <a:r>
              <a:rPr lang="en-US" sz="1800" dirty="0" err="1" smtClean="0"/>
              <a:t>Harman,S</a:t>
            </a:r>
            <a:r>
              <a:rPr lang="en-US" sz="1800" dirty="0" smtClean="0"/>
              <a:t>. Electronic cigarettes and </a:t>
            </a:r>
            <a:r>
              <a:rPr lang="en-US" sz="1800" dirty="0" err="1" smtClean="0"/>
              <a:t>thirdhand</a:t>
            </a:r>
            <a:r>
              <a:rPr lang="en-US" sz="1800" dirty="0" smtClean="0"/>
              <a:t> tobacco smoke: two emerging health care challenges for the primary care provider. </a:t>
            </a:r>
            <a:r>
              <a:rPr lang="en-US" sz="1800" dirty="0" err="1" smtClean="0"/>
              <a:t>Int</a:t>
            </a:r>
            <a:r>
              <a:rPr lang="en-US" sz="1800" dirty="0" smtClean="0"/>
              <a:t> </a:t>
            </a:r>
            <a:r>
              <a:rPr lang="en-US" sz="1200" dirty="0" smtClean="0"/>
              <a:t>J Gen Med. 2011; 4: 115–120.</a:t>
            </a:r>
            <a:endParaRPr lang="en-US" sz="1200" dirty="0"/>
          </a:p>
        </p:txBody>
      </p:sp>
    </p:spTree>
    <p:extLst>
      <p:ext uri="{BB962C8B-B14F-4D97-AF65-F5344CB8AC3E}">
        <p14:creationId xmlns:p14="http://schemas.microsoft.com/office/powerpoint/2010/main" val="29772344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Sources</a:t>
            </a:r>
          </a:p>
        </p:txBody>
      </p:sp>
      <p:sp>
        <p:nvSpPr>
          <p:cNvPr id="3" name="Content Placeholder 2"/>
          <p:cNvSpPr>
            <a:spLocks noGrp="1"/>
          </p:cNvSpPr>
          <p:nvPr>
            <p:ph idx="1"/>
          </p:nvPr>
        </p:nvSpPr>
        <p:spPr/>
        <p:txBody>
          <a:bodyPr/>
          <a:lstStyle/>
          <a:p>
            <a:r>
              <a:rPr lang="en-US" sz="1800" dirty="0" smtClean="0"/>
              <a:t>Lindsay McCauley, DO ; Catherine </a:t>
            </a:r>
            <a:r>
              <a:rPr lang="en-US" sz="1800" dirty="0" err="1" smtClean="0"/>
              <a:t>Markin</a:t>
            </a:r>
            <a:r>
              <a:rPr lang="en-US" sz="1800" dirty="0" smtClean="0"/>
              <a:t> , MD, FCCP ; and Danielle </a:t>
            </a:r>
            <a:r>
              <a:rPr lang="en-US" sz="1800" dirty="0" err="1" smtClean="0"/>
              <a:t>Hosmer</a:t>
            </a:r>
            <a:r>
              <a:rPr lang="en-US" sz="1800" dirty="0" smtClean="0"/>
              <a:t> , MD. An Unexpected Consequence of Electronic Cigarette Use. CHEST 2012; 141( 4 ): 1110 – 1113</a:t>
            </a:r>
          </a:p>
          <a:p>
            <a:pPr lvl="0"/>
            <a:r>
              <a:rPr lang="en-US" sz="1800" dirty="0" smtClean="0"/>
              <a:t>Dominic L. </a:t>
            </a:r>
            <a:r>
              <a:rPr lang="en-US" sz="1800" dirty="0" err="1" smtClean="0"/>
              <a:t>Palazzolo</a:t>
            </a:r>
            <a:r>
              <a:rPr lang="en-US" sz="1800" dirty="0" smtClean="0"/>
              <a:t> Electronic cigarettes and </a:t>
            </a:r>
            <a:r>
              <a:rPr lang="en-US" sz="1800" dirty="0" err="1" smtClean="0"/>
              <a:t>vaping</a:t>
            </a:r>
            <a:r>
              <a:rPr lang="en-US" sz="1800" dirty="0" smtClean="0"/>
              <a:t>: a new challenge in clinical medicine and public health. A literature review Frontiers in Public Health. Public Health Education and Promotion </a:t>
            </a:r>
            <a:r>
              <a:rPr lang="fr-FR" sz="1800" dirty="0" err="1" smtClean="0"/>
              <a:t>November</a:t>
            </a:r>
            <a:r>
              <a:rPr lang="fr-FR" sz="1800" dirty="0" smtClean="0"/>
              <a:t> 2013 Volume 1  Article 56 </a:t>
            </a:r>
            <a:endParaRPr lang="en-US" sz="1800" dirty="0" smtClean="0"/>
          </a:p>
          <a:p>
            <a:pPr lvl="0"/>
            <a:r>
              <a:rPr lang="en-US" sz="1800" dirty="0" smtClean="0"/>
              <a:t>George J. ,and Elias, S. Nicotine Poisoning in an Infant n </a:t>
            </a:r>
            <a:r>
              <a:rPr lang="en-US" sz="1800" dirty="0" err="1" smtClean="0"/>
              <a:t>engl</a:t>
            </a:r>
            <a:r>
              <a:rPr lang="en-US" sz="1800" dirty="0" smtClean="0"/>
              <a:t> j med 370;23 nejm.org </a:t>
            </a:r>
            <a:r>
              <a:rPr lang="en-US" sz="1800" dirty="0" err="1" smtClean="0"/>
              <a:t>june</a:t>
            </a:r>
            <a:r>
              <a:rPr lang="en-US" sz="1800" dirty="0" smtClean="0"/>
              <a:t> 5, 2014</a:t>
            </a:r>
          </a:p>
          <a:p>
            <a:pPr lvl="0"/>
            <a:r>
              <a:rPr lang="en-US" sz="1800" dirty="0" smtClean="0"/>
              <a:t> U.S. Fire Administration (USFA). FEMA. Electronic Cigarette Fires and Explosions October2014 </a:t>
            </a:r>
            <a:r>
              <a:rPr lang="en-US" sz="1800" u="sng" dirty="0" smtClean="0">
                <a:hlinkClick r:id="rId2"/>
              </a:rPr>
              <a:t>https://www.usfa.fema.gov/downloads/pdf/publications/electronic_cigarettes.pdf</a:t>
            </a:r>
            <a:endParaRPr lang="en-US" sz="1800" dirty="0" smtClean="0"/>
          </a:p>
          <a:p>
            <a:pPr>
              <a:buNone/>
            </a:pPr>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7987776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Sources</a:t>
            </a:r>
          </a:p>
        </p:txBody>
      </p:sp>
      <p:sp>
        <p:nvSpPr>
          <p:cNvPr id="3" name="Content Placeholder 2"/>
          <p:cNvSpPr>
            <a:spLocks noGrp="1"/>
          </p:cNvSpPr>
          <p:nvPr>
            <p:ph idx="1"/>
          </p:nvPr>
        </p:nvSpPr>
        <p:spPr/>
        <p:txBody>
          <a:bodyPr/>
          <a:lstStyle/>
          <a:p>
            <a:pPr lvl="0"/>
            <a:r>
              <a:rPr lang="en-US" dirty="0" smtClean="0"/>
              <a:t> </a:t>
            </a:r>
            <a:r>
              <a:rPr lang="en-US" sz="1800" dirty="0" err="1" smtClean="0"/>
              <a:t>Larzelerel,M</a:t>
            </a:r>
            <a:r>
              <a:rPr lang="en-US" sz="1800" dirty="0" smtClean="0"/>
              <a:t>., and </a:t>
            </a:r>
            <a:r>
              <a:rPr lang="en-US" sz="1800" dirty="0" err="1" smtClean="0"/>
              <a:t>Willams</a:t>
            </a:r>
            <a:r>
              <a:rPr lang="en-US" sz="1800" dirty="0" smtClean="0"/>
              <a:t>, D. “Promoting Smoking Cessation” Am </a:t>
            </a:r>
            <a:r>
              <a:rPr lang="en-US" sz="1800" dirty="0" err="1" smtClean="0"/>
              <a:t>Fam</a:t>
            </a:r>
            <a:r>
              <a:rPr lang="en-US" sz="1800" dirty="0" smtClean="0"/>
              <a:t> Physician. 2012;85(6):591-598 </a:t>
            </a:r>
          </a:p>
          <a:p>
            <a:pPr lvl="0"/>
            <a:r>
              <a:rPr lang="en-US" sz="1800" dirty="0" smtClean="0"/>
              <a:t>US Food and Drug Administration. Electronic Cigarettes (e-Cigarettes)</a:t>
            </a:r>
            <a:r>
              <a:rPr lang="en-US" sz="1800" u="sng" dirty="0" smtClean="0">
                <a:hlinkClick r:id="rId2"/>
              </a:rPr>
              <a:t>http://www.fda.gov/NewsEvents/PublicHealthFocus/ucm172906.htm</a:t>
            </a:r>
            <a:r>
              <a:rPr lang="en-US" sz="1800" dirty="0" smtClean="0"/>
              <a:t> </a:t>
            </a:r>
          </a:p>
          <a:p>
            <a:pPr lvl="0"/>
            <a:r>
              <a:rPr lang="en-US" sz="1800" dirty="0" err="1" smtClean="0"/>
              <a:t>Hudmon</a:t>
            </a:r>
            <a:r>
              <a:rPr lang="en-US" sz="1800" dirty="0" smtClean="0"/>
              <a:t>, K. The pharmacist’s role in tobacco cessation: Overview and introduction to the series. Am J Health-</a:t>
            </a:r>
            <a:r>
              <a:rPr lang="en-US" sz="1800" dirty="0" err="1" smtClean="0"/>
              <a:t>Syst</a:t>
            </a:r>
            <a:r>
              <a:rPr lang="en-US" sz="1800" dirty="0" smtClean="0"/>
              <a:t> Pharm. 2007; 64:1434-6</a:t>
            </a:r>
          </a:p>
          <a:p>
            <a:pPr lvl="0"/>
            <a:r>
              <a:rPr lang="en-US" sz="1800" dirty="0" err="1" smtClean="0"/>
              <a:t>Dumanski</a:t>
            </a:r>
            <a:r>
              <a:rPr lang="en-US" sz="1800" dirty="0" smtClean="0"/>
              <a:t>, J, et al. “Smoking is Associated with Mosaic Loss of Chromosome Y” Science. </a:t>
            </a:r>
            <a:r>
              <a:rPr lang="en-US" sz="1800" dirty="0" err="1" smtClean="0"/>
              <a:t>Vol</a:t>
            </a:r>
            <a:r>
              <a:rPr lang="en-US" sz="1800" dirty="0" smtClean="0"/>
              <a:t> 347 no 6217 p 81-83. January 2015</a:t>
            </a:r>
          </a:p>
          <a:p>
            <a:pPr lvl="0"/>
            <a:r>
              <a:rPr lang="en-US" sz="1800" dirty="0" smtClean="0"/>
              <a:t>Spiegel, A. What Vietnam Taught Us About Breaking Bad Habits. NPR. January 2012 available: </a:t>
            </a:r>
            <a:r>
              <a:rPr lang="en-US" sz="1800" u="sng" dirty="0" smtClean="0">
                <a:hlinkClick r:id="rId3"/>
              </a:rPr>
              <a:t>http://www.npr.org/blogs/health/2012/01/02/144431794/what-vietnam-taught-us-about-breaking-bad-habits</a:t>
            </a:r>
            <a:endParaRPr lang="en-US" sz="1800" dirty="0" smtClean="0"/>
          </a:p>
          <a:p>
            <a:pPr lvl="0"/>
            <a:r>
              <a:rPr lang="en-US" sz="1800" dirty="0" smtClean="0"/>
              <a:t>Rachel </a:t>
            </a:r>
            <a:r>
              <a:rPr lang="en-US" sz="1800" dirty="0" err="1" smtClean="0"/>
              <a:t>Grana</a:t>
            </a:r>
            <a:r>
              <a:rPr lang="en-US" sz="1800" dirty="0" smtClean="0"/>
              <a:t>, PhD, MPH; Neal </a:t>
            </a:r>
            <a:r>
              <a:rPr lang="en-US" sz="1800" dirty="0" err="1" smtClean="0"/>
              <a:t>Benowitz</a:t>
            </a:r>
            <a:r>
              <a:rPr lang="en-US" sz="1800" dirty="0" smtClean="0"/>
              <a:t>, MD; Stanton A. </a:t>
            </a:r>
            <a:r>
              <a:rPr lang="en-US" sz="1800" dirty="0" err="1" smtClean="0"/>
              <a:t>Glantz</a:t>
            </a:r>
            <a:r>
              <a:rPr lang="en-US" sz="1800" dirty="0" smtClean="0"/>
              <a:t>, PhD .Contemporary Reviews in Cardiovascular Medicine E-Cigarettes A Scientific Review. Circulation. 2014;129:1972-1986</a:t>
            </a:r>
          </a:p>
        </p:txBody>
      </p:sp>
    </p:spTree>
    <p:extLst>
      <p:ext uri="{BB962C8B-B14F-4D97-AF65-F5344CB8AC3E}">
        <p14:creationId xmlns:p14="http://schemas.microsoft.com/office/powerpoint/2010/main" val="6565449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Sources</a:t>
            </a:r>
          </a:p>
        </p:txBody>
      </p:sp>
      <p:sp>
        <p:nvSpPr>
          <p:cNvPr id="3" name="Content Placeholder 2"/>
          <p:cNvSpPr>
            <a:spLocks noGrp="1"/>
          </p:cNvSpPr>
          <p:nvPr>
            <p:ph idx="1"/>
          </p:nvPr>
        </p:nvSpPr>
        <p:spPr/>
        <p:txBody>
          <a:bodyPr/>
          <a:lstStyle/>
          <a:p>
            <a:pPr lvl="0"/>
            <a:r>
              <a:rPr lang="en-US" sz="1800" dirty="0" err="1" smtClean="0"/>
              <a:t>Vardavas</a:t>
            </a:r>
            <a:r>
              <a:rPr lang="en-US" sz="1800" dirty="0" smtClean="0"/>
              <a:t>, C., </a:t>
            </a:r>
            <a:r>
              <a:rPr lang="en-US" sz="1800" dirty="0" err="1" smtClean="0"/>
              <a:t>Anagnostopoulos</a:t>
            </a:r>
            <a:r>
              <a:rPr lang="en-US" sz="1800" dirty="0" smtClean="0"/>
              <a:t>, N; </a:t>
            </a:r>
            <a:r>
              <a:rPr lang="en-US" sz="1800" dirty="0" err="1" smtClean="0"/>
              <a:t>Kougias</a:t>
            </a:r>
            <a:r>
              <a:rPr lang="en-US" sz="1800" dirty="0" smtClean="0"/>
              <a:t>, M; </a:t>
            </a:r>
            <a:r>
              <a:rPr lang="en-US" sz="1800" dirty="0" err="1" smtClean="0"/>
              <a:t>Evangelopoulou,V</a:t>
            </a:r>
            <a:r>
              <a:rPr lang="en-US" sz="1800" dirty="0" smtClean="0"/>
              <a:t>. et al.. Short-term Pulmonary Effects of Using an Electronic Cigarette : Impact on Respiratory Flow Resistance, Impedance, and Exhaled Nitric Oxide. Short-term Pulmonary Effects of Using an Electronic Cigarette : Impact on Respiratory Flow Resistance, Impedance, and Exhaled Nitric Oxide. CHEST / 141 / 6 / JUNE, 2012.1401-1405 </a:t>
            </a:r>
          </a:p>
          <a:p>
            <a:pPr lvl="0"/>
            <a:r>
              <a:rPr lang="en-US" sz="1800" dirty="0" smtClean="0"/>
              <a:t>The University of Arizona Healthcare for Partnership. Basic Tobacco Intervention Skills for Native Communities. 2011.</a:t>
            </a:r>
          </a:p>
          <a:p>
            <a:pPr lvl="0"/>
            <a:r>
              <a:rPr lang="en-US" sz="1800" dirty="0" smtClean="0"/>
              <a:t>Gray, E. The Super Bowl Ad You Won’t See this Year. Time. Companies and Industry. January 23, 2014. Available. </a:t>
            </a:r>
            <a:r>
              <a:rPr lang="en-US" sz="1800" u="sng" dirty="0" smtClean="0">
                <a:hlinkClick r:id="rId2"/>
              </a:rPr>
              <a:t>http://business.time.com/2014/01/23/the-superbowl-ad-you-wont-see-this-year/</a:t>
            </a:r>
            <a:r>
              <a:rPr lang="en-US" sz="1800" dirty="0" smtClean="0"/>
              <a:t> </a:t>
            </a:r>
          </a:p>
          <a:p>
            <a:pPr lvl="0"/>
            <a:r>
              <a:rPr lang="en-US" sz="1800" dirty="0" smtClean="0"/>
              <a:t>Nathan K. Cobb, M.D., and David B. Abrams, Ph.D. E-Cigarette or Drug-Delivery Device? Regulating Novel Nicotine Products .n </a:t>
            </a:r>
            <a:r>
              <a:rPr lang="en-US" sz="1800" dirty="0" err="1" smtClean="0"/>
              <a:t>engl</a:t>
            </a:r>
            <a:r>
              <a:rPr lang="en-US" sz="1800" dirty="0" smtClean="0"/>
              <a:t> j med 365;3 nejm.org </a:t>
            </a:r>
            <a:r>
              <a:rPr lang="en-US" sz="1800" dirty="0" err="1" smtClean="0"/>
              <a:t>july</a:t>
            </a:r>
            <a:r>
              <a:rPr lang="en-US" sz="1800" dirty="0" smtClean="0"/>
              <a:t> 21, 2011</a:t>
            </a:r>
          </a:p>
          <a:p>
            <a:pPr lvl="0"/>
            <a:endParaRPr lang="en-US" sz="1800" dirty="0" smtClean="0"/>
          </a:p>
          <a:p>
            <a:endParaRPr lang="en-US" sz="1800" dirty="0"/>
          </a:p>
        </p:txBody>
      </p:sp>
    </p:spTree>
    <p:extLst>
      <p:ext uri="{BB962C8B-B14F-4D97-AF65-F5344CB8AC3E}">
        <p14:creationId xmlns:p14="http://schemas.microsoft.com/office/powerpoint/2010/main" val="27308410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Sources</a:t>
            </a:r>
          </a:p>
        </p:txBody>
      </p:sp>
      <p:sp>
        <p:nvSpPr>
          <p:cNvPr id="3" name="Content Placeholder 2"/>
          <p:cNvSpPr>
            <a:spLocks noGrp="1"/>
          </p:cNvSpPr>
          <p:nvPr>
            <p:ph idx="1"/>
          </p:nvPr>
        </p:nvSpPr>
        <p:spPr/>
        <p:txBody>
          <a:bodyPr/>
          <a:lstStyle/>
          <a:p>
            <a:r>
              <a:rPr lang="en-US" sz="1800" dirty="0" smtClean="0"/>
              <a:t>Fairchild, A, </a:t>
            </a:r>
            <a:r>
              <a:rPr lang="en-US" sz="1800" dirty="0" err="1" smtClean="0"/>
              <a:t>Bayer,R</a:t>
            </a:r>
            <a:r>
              <a:rPr lang="en-US" sz="1800" dirty="0" smtClean="0"/>
              <a:t>., </a:t>
            </a:r>
            <a:r>
              <a:rPr lang="en-US" sz="1800" dirty="0" err="1" smtClean="0"/>
              <a:t>Colgrove</a:t>
            </a:r>
            <a:r>
              <a:rPr lang="en-US" sz="1800" dirty="0" smtClean="0"/>
              <a:t>, J. The Renormalization of Smoking? E-</a:t>
            </a:r>
            <a:r>
              <a:rPr lang="en-US" sz="1800" dirty="0" err="1" smtClean="0"/>
              <a:t>Cigarettesand</a:t>
            </a:r>
            <a:r>
              <a:rPr lang="en-US" sz="1800" dirty="0" smtClean="0"/>
              <a:t> the Tobacco “Endgame” n </a:t>
            </a:r>
            <a:r>
              <a:rPr lang="en-US" sz="1800" dirty="0" err="1" smtClean="0"/>
              <a:t>engl</a:t>
            </a:r>
            <a:r>
              <a:rPr lang="en-US" sz="1800" dirty="0" smtClean="0"/>
              <a:t> j med 370;4 nejm.org January 23, 2014 </a:t>
            </a:r>
          </a:p>
          <a:p>
            <a:pPr lvl="0"/>
            <a:r>
              <a:rPr lang="en-US" sz="1800" dirty="0" err="1" smtClean="0"/>
              <a:t>Schraufnagel</a:t>
            </a:r>
            <a:r>
              <a:rPr lang="en-US" sz="1800" dirty="0" smtClean="0"/>
              <a:t>, D,  </a:t>
            </a:r>
            <a:r>
              <a:rPr lang="en-US" sz="1800" dirty="0" err="1" smtClean="0"/>
              <a:t>Blasi,,F</a:t>
            </a:r>
            <a:r>
              <a:rPr lang="en-US" sz="1800" dirty="0" smtClean="0"/>
              <a:t>, Drummond, B, </a:t>
            </a:r>
            <a:r>
              <a:rPr lang="en-US" sz="1800" dirty="0" err="1" smtClean="0"/>
              <a:t>Lam,D</a:t>
            </a:r>
            <a:r>
              <a:rPr lang="en-US" sz="1800" dirty="0" smtClean="0"/>
              <a:t>.  Electronic Cigarettes: A position statement of the Forum of International Respiratory Societies. American Thoracic Society. 2014 </a:t>
            </a:r>
          </a:p>
          <a:p>
            <a:pPr lvl="0"/>
            <a:r>
              <a:rPr lang="en-US" sz="1800" dirty="0" smtClean="0"/>
              <a:t>Conley, M. Man suffers Severe Injuries After E-</a:t>
            </a:r>
            <a:r>
              <a:rPr lang="en-US" sz="1800" dirty="0" err="1" smtClean="0"/>
              <a:t>cigg</a:t>
            </a:r>
            <a:r>
              <a:rPr lang="en-US" sz="1800" dirty="0" smtClean="0"/>
              <a:t> explodes in His Mouth. </a:t>
            </a:r>
            <a:r>
              <a:rPr lang="en-US" sz="1800" dirty="0" err="1" smtClean="0"/>
              <a:t>ABCNews</a:t>
            </a:r>
            <a:r>
              <a:rPr lang="en-US" sz="1800" dirty="0" smtClean="0"/>
              <a:t>. 2/15/12. available </a:t>
            </a:r>
            <a:r>
              <a:rPr lang="en-US" sz="1800" u="sng" dirty="0" smtClean="0">
                <a:hlinkClick r:id="rId2"/>
              </a:rPr>
              <a:t>http://abcnews.go.com/Health/electric-cigarette-explodes-fla-mans-face/story</a:t>
            </a:r>
            <a:endParaRPr lang="en-US" sz="1800" u="sng" dirty="0" smtClean="0"/>
          </a:p>
          <a:p>
            <a:pPr lvl="0"/>
            <a:r>
              <a:rPr lang="en-US" sz="1800" dirty="0" smtClean="0"/>
              <a:t>Crusty Alexander; UCSD Assistant Clinical Professor of Medicine and staff physician at VA San Diego</a:t>
            </a:r>
            <a:endParaRPr lang="en-US" sz="1800" u="sng" dirty="0" smtClean="0"/>
          </a:p>
          <a:p>
            <a:r>
              <a:rPr lang="en-US" sz="1800" dirty="0" smtClean="0"/>
              <a:t>James </a:t>
            </a:r>
            <a:r>
              <a:rPr lang="en-US" sz="1800" dirty="0" err="1" smtClean="0"/>
              <a:t>Pankow</a:t>
            </a:r>
            <a:r>
              <a:rPr lang="en-US" sz="1800" dirty="0" smtClean="0"/>
              <a:t>, Professor of chemistry, civil and environmental engineering at Portland State University in a letter published January 22, 2015 in NEJM)</a:t>
            </a:r>
          </a:p>
          <a:p>
            <a:r>
              <a:rPr lang="en-US" sz="1800" dirty="0" err="1" smtClean="0"/>
              <a:t>Dewalt</a:t>
            </a:r>
            <a:r>
              <a:rPr lang="en-US" sz="1800" dirty="0" smtClean="0"/>
              <a:t>, E, and </a:t>
            </a:r>
            <a:r>
              <a:rPr lang="en-US" sz="1800" dirty="0" err="1" smtClean="0"/>
              <a:t>Soliz</a:t>
            </a:r>
            <a:r>
              <a:rPr lang="en-US" sz="1800" dirty="0" smtClean="0"/>
              <a:t>, N. Tobacco Triage-Screener  </a:t>
            </a:r>
            <a:r>
              <a:rPr lang="en-US" sz="1800" dirty="0" err="1" smtClean="0"/>
              <a:t>Inservice</a:t>
            </a:r>
            <a:r>
              <a:rPr lang="en-US" sz="1800" dirty="0"/>
              <a:t> </a:t>
            </a:r>
            <a:r>
              <a:rPr lang="en-US" sz="1800" dirty="0" smtClean="0"/>
              <a:t>CIH. 2014 </a:t>
            </a:r>
          </a:p>
          <a:p>
            <a:pPr lvl="0"/>
            <a:endParaRPr lang="en-US" sz="1800" dirty="0" smtClean="0"/>
          </a:p>
          <a:p>
            <a:pPr>
              <a:buNone/>
            </a:pPr>
            <a:endParaRPr lang="en-US" sz="1800" dirty="0"/>
          </a:p>
        </p:txBody>
      </p:sp>
    </p:spTree>
    <p:extLst>
      <p:ext uri="{BB962C8B-B14F-4D97-AF65-F5344CB8AC3E}">
        <p14:creationId xmlns:p14="http://schemas.microsoft.com/office/powerpoint/2010/main" val="37474275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Alternative Smoking Cessation Aids: A Meta-analysis of Randomized Controlled Trials.</a:t>
            </a:r>
            <a:r>
              <a:rPr lang="en-US" b="1" dirty="0"/>
              <a:t> </a:t>
            </a:r>
            <a:r>
              <a:rPr lang="en-US" dirty="0" err="1"/>
              <a:t>Tahiri</a:t>
            </a:r>
            <a:r>
              <a:rPr lang="en-US" dirty="0"/>
              <a:t>, et al.  The American Journal of Medicine. Published online: 13APR 2012</a:t>
            </a:r>
          </a:p>
          <a:p>
            <a:r>
              <a:rPr lang="en-US" dirty="0"/>
              <a:t>Acupuncture and related interventions for smoking cessation. White, et al. The Cochrane Library. Published Online: 23 JAN 2014</a:t>
            </a:r>
          </a:p>
          <a:p>
            <a:r>
              <a:rPr lang="en-US" dirty="0" smtClean="0"/>
              <a:t>U.S. Department of Health and Human Services. Treating Tobacco Use and Dependence: 2008 Update. May 2008</a:t>
            </a:r>
          </a:p>
          <a:p>
            <a:r>
              <a:rPr lang="en-US" dirty="0" smtClean="0"/>
              <a:t>Food and Drug Administration.</a:t>
            </a:r>
            <a:r>
              <a:rPr lang="en-US" b="1" dirty="0" smtClean="0"/>
              <a:t> </a:t>
            </a:r>
            <a:r>
              <a:rPr lang="en-US" dirty="0"/>
              <a:t>FDA Drug Safety Communication: Safety review update of Chantix (varenicline) and risk of cardiovascular adverse events </a:t>
            </a:r>
            <a:r>
              <a:rPr lang="en-US" dirty="0" err="1"/>
              <a:t>available:http</a:t>
            </a:r>
            <a:r>
              <a:rPr lang="en-US" dirty="0"/>
              <a:t>://www.fda.gov/Drugs/DrugSafety/ucm330367.htm </a:t>
            </a:r>
            <a:r>
              <a:rPr lang="en-US" dirty="0" smtClean="0"/>
              <a:t>accessed March 6, 2015</a:t>
            </a:r>
          </a:p>
          <a:p>
            <a:r>
              <a:rPr lang="en-US" dirty="0" smtClean="0"/>
              <a:t>Food and Drug Aministration.FDA Drug Safety Communication: Chantix (varenicline) may increase the risk of certain cardiovascular adverse events in patients with cardiovascular disease     2011.        </a:t>
            </a:r>
            <a:r>
              <a:rPr lang="en-US" b="1" dirty="0" smtClean="0"/>
              <a:t>                                                                                                                                        </a:t>
            </a:r>
            <a:r>
              <a:rPr lang="en-US" dirty="0" smtClean="0"/>
              <a:t> </a:t>
            </a:r>
            <a:r>
              <a:rPr lang="en-US" dirty="0" smtClean="0">
                <a:hlinkClick r:id="rId3"/>
              </a:rPr>
              <a:t>http://www.fda.gov/Drugs/DrugSafety/ucm259161.htm#professionals</a:t>
            </a:r>
            <a:r>
              <a:rPr lang="en-US" dirty="0" smtClean="0"/>
              <a:t> </a:t>
            </a:r>
          </a:p>
          <a:p>
            <a:endParaRPr lang="en-US" b="1" dirty="0" smtClean="0"/>
          </a:p>
        </p:txBody>
      </p:sp>
    </p:spTree>
    <p:extLst>
      <p:ext uri="{BB962C8B-B14F-4D97-AF65-F5344CB8AC3E}">
        <p14:creationId xmlns:p14="http://schemas.microsoft.com/office/powerpoint/2010/main" val="33928380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304800" y="1219200"/>
            <a:ext cx="8382000" cy="4906963"/>
          </a:xfrm>
        </p:spPr>
        <p:txBody>
          <a:bodyPr>
            <a:normAutofit lnSpcReduction="10000"/>
          </a:bodyPr>
          <a:lstStyle/>
          <a:p>
            <a:r>
              <a:rPr lang="en-US" sz="3600" dirty="0" smtClean="0"/>
              <a:t> </a:t>
            </a:r>
            <a:r>
              <a:rPr lang="en-US" sz="1800" dirty="0" smtClean="0"/>
              <a:t>Federal Transit Administration.</a:t>
            </a:r>
            <a:r>
              <a:rPr lang="en-US" sz="1800" dirty="0"/>
              <a:t> </a:t>
            </a:r>
            <a:r>
              <a:rPr lang="en-US" sz="1800" dirty="0" err="1" smtClean="0"/>
              <a:t>Chantix</a:t>
            </a:r>
            <a:r>
              <a:rPr lang="en-US" sz="1800" dirty="0" smtClean="0"/>
              <a:t> ® </a:t>
            </a:r>
            <a:r>
              <a:rPr lang="en-US" sz="1800" dirty="0"/>
              <a:t>Use Poses Safety Risk for Transportation </a:t>
            </a:r>
            <a:r>
              <a:rPr lang="en-US" sz="1800" dirty="0" smtClean="0"/>
              <a:t>Professionals. FTA </a:t>
            </a:r>
            <a:r>
              <a:rPr lang="en-US" sz="1800" dirty="0"/>
              <a:t>Drug and </a:t>
            </a:r>
            <a:r>
              <a:rPr lang="en-US" sz="1800" dirty="0" smtClean="0"/>
              <a:t>Alcohol Regulation Updates. Winter 2012. Issue 47 </a:t>
            </a:r>
            <a:r>
              <a:rPr lang="en-US" sz="1800" dirty="0" smtClean="0">
                <a:hlinkClick r:id="rId2"/>
              </a:rPr>
              <a:t>http://www.fta.dot.gov/documents/da_newsletters/Issue47.pdf</a:t>
            </a:r>
            <a:r>
              <a:rPr lang="en-US" sz="1800" dirty="0" smtClean="0"/>
              <a:t> </a:t>
            </a:r>
          </a:p>
          <a:p>
            <a:r>
              <a:rPr lang="en-US" sz="1800" dirty="0" smtClean="0"/>
              <a:t>Irving J, Phil M, Clark E, et al. Evaluation of a Portable Measure of Expired-Air Carbon Monoxide. </a:t>
            </a:r>
            <a:r>
              <a:rPr lang="en-US" sz="1800" i="1" dirty="0" smtClean="0"/>
              <a:t>Prev. Med. </a:t>
            </a:r>
            <a:r>
              <a:rPr lang="en-US" sz="1800" dirty="0" smtClean="0"/>
              <a:t>1988; 17: 109-115.</a:t>
            </a:r>
          </a:p>
          <a:p>
            <a:r>
              <a:rPr lang="en-US" sz="1800" dirty="0" smtClean="0"/>
              <a:t>Breath Carbon Monoxide Monitor – the Stethoscope of Smoking Cessation. </a:t>
            </a:r>
            <a:r>
              <a:rPr lang="en-US" sz="1800" dirty="0" err="1" smtClean="0"/>
              <a:t>Covita</a:t>
            </a:r>
            <a:r>
              <a:rPr lang="en-US" sz="1800" dirty="0" smtClean="0"/>
              <a:t>, LLC, NJ. 2010.</a:t>
            </a:r>
          </a:p>
          <a:p>
            <a:r>
              <a:rPr lang="en-US" sz="1800" dirty="0" err="1" smtClean="0"/>
              <a:t>Benowitz</a:t>
            </a:r>
            <a:r>
              <a:rPr lang="en-US" sz="1800" dirty="0" smtClean="0"/>
              <a:t> N, </a:t>
            </a:r>
            <a:r>
              <a:rPr lang="en-US" sz="1800" dirty="0" err="1" smtClean="0"/>
              <a:t>Bernert</a:t>
            </a:r>
            <a:r>
              <a:rPr lang="en-US" sz="1800" dirty="0" smtClean="0"/>
              <a:t> J, </a:t>
            </a:r>
            <a:r>
              <a:rPr lang="en-US" sz="1800" dirty="0" err="1" smtClean="0"/>
              <a:t>Caraballo</a:t>
            </a:r>
            <a:r>
              <a:rPr lang="en-US" sz="1800" dirty="0" smtClean="0"/>
              <a:t> R, et al. Optimal Serum </a:t>
            </a:r>
            <a:r>
              <a:rPr lang="en-US" sz="1800" dirty="0" err="1" smtClean="0"/>
              <a:t>Cotinine</a:t>
            </a:r>
            <a:r>
              <a:rPr lang="en-US" sz="1800" dirty="0" smtClean="0"/>
              <a:t> Levels for Distinguishing Cigarette Smokers and Nonsmokers Within Different Racial/Ethnic Groups in the United States Between 1999 and 2004. </a:t>
            </a:r>
            <a:r>
              <a:rPr lang="en-US" sz="1800" i="1" dirty="0" smtClean="0"/>
              <a:t>Am J </a:t>
            </a:r>
            <a:r>
              <a:rPr lang="en-US" sz="1800" i="1" dirty="0" err="1" smtClean="0"/>
              <a:t>Epidemiol</a:t>
            </a:r>
            <a:r>
              <a:rPr lang="en-US" sz="1800" i="1" dirty="0" smtClean="0"/>
              <a:t>. </a:t>
            </a:r>
            <a:r>
              <a:rPr lang="en-US" sz="1800" dirty="0" smtClean="0"/>
              <a:t>2008; 169:2:236-248.</a:t>
            </a:r>
          </a:p>
          <a:p>
            <a:r>
              <a:rPr lang="en-US" sz="1800" dirty="0" smtClean="0"/>
              <a:t>Centers for Disease Control and Prevention. </a:t>
            </a:r>
            <a:r>
              <a:rPr lang="en-US" sz="1800" dirty="0" err="1" smtClean="0"/>
              <a:t>Biomonitoring</a:t>
            </a:r>
            <a:r>
              <a:rPr lang="en-US" sz="1800" dirty="0" smtClean="0"/>
              <a:t> Summary: </a:t>
            </a:r>
            <a:r>
              <a:rPr lang="en-US" sz="1800" dirty="0" err="1" smtClean="0"/>
              <a:t>Cotinine</a:t>
            </a:r>
            <a:r>
              <a:rPr lang="en-US" sz="1800" dirty="0" smtClean="0"/>
              <a:t>. 2013 Dec 04. www.cdc.gov/biomonitoring/Cotinine_BiomonitoringSummary.html (accessed 2015 Mar 5).</a:t>
            </a:r>
          </a:p>
          <a:p>
            <a:r>
              <a:rPr lang="en-US" sz="1800" dirty="0" smtClean="0"/>
              <a:t>Jacob P, </a:t>
            </a:r>
            <a:r>
              <a:rPr lang="en-US" sz="1800" dirty="0" err="1" smtClean="0"/>
              <a:t>Hatsukami</a:t>
            </a:r>
            <a:r>
              <a:rPr lang="en-US" sz="1800" dirty="0" smtClean="0"/>
              <a:t> D, Severson H, et al. </a:t>
            </a:r>
            <a:r>
              <a:rPr lang="en-US" sz="1800" dirty="0" err="1" smtClean="0"/>
              <a:t>Anabasine</a:t>
            </a:r>
            <a:r>
              <a:rPr lang="en-US" sz="1800" dirty="0" smtClean="0"/>
              <a:t> and </a:t>
            </a:r>
            <a:r>
              <a:rPr lang="en-US" sz="1800" dirty="0" err="1" smtClean="0"/>
              <a:t>Anatabine</a:t>
            </a:r>
            <a:r>
              <a:rPr lang="en-US" sz="1800" dirty="0" smtClean="0"/>
              <a:t> as Biomarkers for Tobacco Use during Nicotine Replacement Therapy. </a:t>
            </a:r>
            <a:r>
              <a:rPr lang="en-US" sz="1800" i="1" dirty="0" smtClean="0"/>
              <a:t>Cancer </a:t>
            </a:r>
            <a:r>
              <a:rPr lang="en-US" sz="1800" i="1" dirty="0" err="1" smtClean="0"/>
              <a:t>Epidemiol</a:t>
            </a:r>
            <a:r>
              <a:rPr lang="en-US" sz="1800" i="1" dirty="0" smtClean="0"/>
              <a:t> Biomarkers Prev. </a:t>
            </a:r>
            <a:r>
              <a:rPr lang="en-US" sz="1800" dirty="0" smtClean="0"/>
              <a:t>2002; 11: 1668-1673.</a:t>
            </a:r>
          </a:p>
          <a:p>
            <a:endParaRPr lang="en-US" sz="1600" dirty="0" smtClean="0"/>
          </a:p>
        </p:txBody>
      </p:sp>
    </p:spTree>
    <p:extLst>
      <p:ext uri="{BB962C8B-B14F-4D97-AF65-F5344CB8AC3E}">
        <p14:creationId xmlns:p14="http://schemas.microsoft.com/office/powerpoint/2010/main" val="26464768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a:defRPr/>
            </a:pPr>
            <a:r>
              <a:rPr lang="en-US" sz="1800" dirty="0"/>
              <a:t>Chock, A, </a:t>
            </a:r>
            <a:r>
              <a:rPr lang="en-US" sz="1800" dirty="0" err="1"/>
              <a:t>Stading</a:t>
            </a:r>
            <a:r>
              <a:rPr lang="en-US" sz="1800" dirty="0"/>
              <a:t> J, </a:t>
            </a:r>
            <a:r>
              <a:rPr lang="en-US" sz="1800" dirty="0" err="1"/>
              <a:t>Sexson</a:t>
            </a:r>
            <a:r>
              <a:rPr lang="en-US" sz="1800" dirty="0"/>
              <a:t> E. Food and Lifestyle Interactions with Warfarin: A Review. US Pharm. 2009; 34(2) 28-39.</a:t>
            </a:r>
          </a:p>
          <a:p>
            <a:pPr>
              <a:defRPr/>
            </a:pPr>
            <a:r>
              <a:rPr lang="en-US" sz="1800" dirty="0"/>
              <a:t>Chest Guidelines 8th Edition. Pharmacology and Management of Vitamin K Antagonists. 2008; 160s-167s.</a:t>
            </a:r>
          </a:p>
          <a:p>
            <a:pPr>
              <a:defRPr/>
            </a:pPr>
            <a:r>
              <a:rPr lang="en-US" sz="1800" dirty="0" err="1"/>
              <a:t>Dipiro</a:t>
            </a:r>
            <a:r>
              <a:rPr lang="en-US" sz="1800" dirty="0"/>
              <a:t> J, Talbert R, Yee G.  Pharmacotherapy: A Pathophysiologic Approach.  2005; 389-395.</a:t>
            </a:r>
          </a:p>
          <a:p>
            <a:pPr>
              <a:defRPr/>
            </a:pPr>
            <a:r>
              <a:rPr lang="en-US" sz="1800" dirty="0"/>
              <a:t>Hu Z, Yang X, Ho P, et al.  Herb-Drug Interactions. Drugs. 2005; 65(9): 1239-1282.</a:t>
            </a:r>
          </a:p>
          <a:p>
            <a:pPr>
              <a:defRPr/>
            </a:pPr>
            <a:r>
              <a:rPr lang="en-US" sz="1800" dirty="0"/>
              <a:t>QAS. QAS Vitamin K  Registry. Available </a:t>
            </a:r>
            <a:r>
              <a:rPr lang="en-US" sz="1800" dirty="0">
                <a:hlinkClick r:id="rId2"/>
              </a:rPr>
              <a:t>www.PTINR.com</a:t>
            </a:r>
            <a:endParaRPr lang="en-US" sz="1800" dirty="0"/>
          </a:p>
          <a:p>
            <a:pPr>
              <a:defRPr/>
            </a:pPr>
            <a:r>
              <a:rPr lang="en-US" sz="1800" dirty="0"/>
              <a:t> Yu D, Davis G, Lewis D. General Principles of Warfarin Interactions in Orthopedic Patients. Pharmacology Update. October 2008 31(10): 1011-1013.</a:t>
            </a:r>
          </a:p>
          <a:p>
            <a:pPr>
              <a:defRPr/>
            </a:pPr>
            <a:r>
              <a:rPr lang="en-US" sz="1800" dirty="0" err="1"/>
              <a:t>Witkowski</a:t>
            </a:r>
            <a:r>
              <a:rPr lang="en-US" sz="1800" dirty="0"/>
              <a:t>, A, Drug Interactions Updates: Drugs, Herbs, and Oral anticoagulation. Journal of Thrombosis and Thrombolysis. 12(1), 57-71, 2001.</a:t>
            </a:r>
          </a:p>
          <a:p>
            <a:pPr>
              <a:defRPr/>
            </a:pPr>
            <a:r>
              <a:rPr lang="en-US" sz="1800" dirty="0" err="1"/>
              <a:t>Lexicomp</a:t>
            </a:r>
            <a:r>
              <a:rPr lang="en-US" sz="1800" dirty="0"/>
              <a:t>. Drug </a:t>
            </a:r>
            <a:r>
              <a:rPr lang="en-US" sz="1800" dirty="0" smtClean="0"/>
              <a:t>monographs</a:t>
            </a:r>
          </a:p>
          <a:p>
            <a:pPr>
              <a:defRPr/>
            </a:pPr>
            <a:r>
              <a:rPr lang="en-US" sz="1400" dirty="0" smtClean="0"/>
              <a:t>University of Arizona Healthcare Partnership. Basic Tobacco </a:t>
            </a:r>
            <a:r>
              <a:rPr lang="en-US" sz="1400" smtClean="0"/>
              <a:t>Intervention Skills </a:t>
            </a:r>
            <a:endParaRPr lang="en-US" sz="1400" dirty="0"/>
          </a:p>
          <a:p>
            <a:endParaRPr lang="en-US" sz="1800" dirty="0"/>
          </a:p>
        </p:txBody>
      </p:sp>
    </p:spTree>
    <p:extLst>
      <p:ext uri="{BB962C8B-B14F-4D97-AF65-F5344CB8AC3E}">
        <p14:creationId xmlns:p14="http://schemas.microsoft.com/office/powerpoint/2010/main" val="1543369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Challenge Remains</a:t>
            </a:r>
            <a:endParaRPr lang="en-US" dirty="0"/>
          </a:p>
        </p:txBody>
      </p:sp>
      <p:sp>
        <p:nvSpPr>
          <p:cNvPr id="3" name="Content Placeholder 2"/>
          <p:cNvSpPr>
            <a:spLocks noGrp="1"/>
          </p:cNvSpPr>
          <p:nvPr>
            <p:ph idx="1"/>
          </p:nvPr>
        </p:nvSpPr>
        <p:spPr/>
        <p:txBody>
          <a:bodyPr/>
          <a:lstStyle/>
          <a:p>
            <a:r>
              <a:rPr lang="en-US" dirty="0" smtClean="0"/>
              <a:t>E- cig use in U.S. middle and high school doubled between 2011 and 2012 </a:t>
            </a:r>
          </a:p>
          <a:p>
            <a:r>
              <a:rPr lang="en-US" dirty="0" smtClean="0"/>
              <a:t>Tobacco industry continues to introduce and market new products </a:t>
            </a:r>
          </a:p>
          <a:p>
            <a:r>
              <a:rPr lang="en-US" dirty="0" smtClean="0"/>
              <a:t>Focus on populations with a higher prevalence of tobacco use and lower rates of quitting </a:t>
            </a:r>
          </a:p>
          <a:p>
            <a:r>
              <a:rPr lang="en-US" dirty="0" smtClean="0"/>
              <a:t>5.6 million U.S. youth will die prematurely during adulthood from their smoking </a:t>
            </a:r>
          </a:p>
          <a:p>
            <a:endParaRPr lang="en-US" dirty="0" smtClean="0"/>
          </a:p>
          <a:p>
            <a:endParaRPr lang="en-US" dirty="0"/>
          </a:p>
        </p:txBody>
      </p:sp>
    </p:spTree>
    <p:extLst>
      <p:ext uri="{BB962C8B-B14F-4D97-AF65-F5344CB8AC3E}">
        <p14:creationId xmlns:p14="http://schemas.microsoft.com/office/powerpoint/2010/main" val="220483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Underage Smokers</a:t>
            </a:r>
            <a:endParaRPr lang="en-US" dirty="0"/>
          </a:p>
        </p:txBody>
      </p:sp>
      <p:sp>
        <p:nvSpPr>
          <p:cNvPr id="3" name="Content Placeholder 2"/>
          <p:cNvSpPr>
            <a:spLocks noGrp="1"/>
          </p:cNvSpPr>
          <p:nvPr>
            <p:ph idx="1"/>
          </p:nvPr>
        </p:nvSpPr>
        <p:spPr/>
        <p:txBody>
          <a:bodyPr/>
          <a:lstStyle/>
          <a:p>
            <a:r>
              <a:rPr lang="en-US" sz="2800" dirty="0" smtClean="0"/>
              <a:t>87% first use of cigarettes occurs by 18 years of age</a:t>
            </a:r>
          </a:p>
          <a:p>
            <a:r>
              <a:rPr lang="en-US" sz="2800" dirty="0" smtClean="0"/>
              <a:t>98%  first use by 26 years of age</a:t>
            </a:r>
          </a:p>
          <a:p>
            <a:r>
              <a:rPr lang="en-US" sz="2800" dirty="0" smtClean="0"/>
              <a:t>3,200  per day smoke their first cigarette </a:t>
            </a:r>
          </a:p>
          <a:p>
            <a:r>
              <a:rPr lang="en-US" sz="2800" dirty="0" smtClean="0"/>
              <a:t>2,100 per day become adults daily smokers</a:t>
            </a:r>
          </a:p>
          <a:p>
            <a:pPr lvl="6"/>
            <a:endParaRPr lang="en-US" sz="3200" b="1" dirty="0" smtClean="0"/>
          </a:p>
          <a:p>
            <a:pPr lvl="6"/>
            <a:r>
              <a:rPr lang="en-US" sz="3200" b="1" dirty="0" smtClean="0"/>
              <a:t>*Aldi, </a:t>
            </a:r>
            <a:r>
              <a:rPr lang="en-US" sz="3200" dirty="0" smtClean="0"/>
              <a:t>a</a:t>
            </a:r>
            <a:r>
              <a:rPr lang="en-US" sz="3200" b="1" dirty="0" smtClean="0"/>
              <a:t> 2 year old </a:t>
            </a:r>
            <a:r>
              <a:rPr lang="en-US" sz="3200" dirty="0" smtClean="0"/>
              <a:t>Indonesian smoker who smokes up to 20 cigs a day</a:t>
            </a:r>
          </a:p>
          <a:p>
            <a:endParaRPr lang="en-US" dirty="0"/>
          </a:p>
        </p:txBody>
      </p:sp>
      <p:pic>
        <p:nvPicPr>
          <p:cNvPr id="4" name="Picture 2" descr="https://encrypted-tbn0.gstatic.com/images?q=tbn:ANd9GcSgpvQPeQqaraNMC0VsqoT0s5cc6RzuRe9U4k-H-xcrO3eJL4OMZw"/>
          <p:cNvPicPr>
            <a:picLocks noChangeAspect="1" noChangeArrowheads="1"/>
          </p:cNvPicPr>
          <p:nvPr/>
        </p:nvPicPr>
        <p:blipFill>
          <a:blip r:embed="rId2" cstate="print"/>
          <a:srcRect/>
          <a:stretch>
            <a:fillRect/>
          </a:stretch>
        </p:blipFill>
        <p:spPr bwMode="auto">
          <a:xfrm>
            <a:off x="392723" y="4191000"/>
            <a:ext cx="2971800" cy="2362200"/>
          </a:xfrm>
          <a:prstGeom prst="rect">
            <a:avLst/>
          </a:prstGeom>
          <a:noFill/>
        </p:spPr>
      </p:pic>
    </p:spTree>
    <p:extLst>
      <p:ext uri="{BB962C8B-B14F-4D97-AF65-F5344CB8AC3E}">
        <p14:creationId xmlns:p14="http://schemas.microsoft.com/office/powerpoint/2010/main" val="60634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Third Hand Smoke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Residual tobacco smoke contamination</a:t>
            </a:r>
          </a:p>
          <a:p>
            <a:r>
              <a:rPr lang="en-US" dirty="0" smtClean="0"/>
              <a:t>Contains cancer-causing substances</a:t>
            </a:r>
          </a:p>
          <a:p>
            <a:r>
              <a:rPr lang="en-US" dirty="0" smtClean="0"/>
              <a:t>Poses a health hazard to nonsmokers and  children</a:t>
            </a:r>
          </a:p>
          <a:p>
            <a:r>
              <a:rPr lang="en-US" dirty="0" smtClean="0"/>
              <a:t>Smoke clings to hair, skin, clothes, furniture, drapes, walls, bedding, carpets, dust, vehicles and surfaces</a:t>
            </a:r>
          </a:p>
          <a:p>
            <a:r>
              <a:rPr lang="en-US" dirty="0" smtClean="0"/>
              <a:t>May persist in ceiling tiles for up to 30 years</a:t>
            </a:r>
            <a:endParaRPr lang="en-US" dirty="0" smtClean="0">
              <a:solidFill>
                <a:srgbClr val="FF0000"/>
              </a:solidFill>
            </a:endParaRPr>
          </a:p>
          <a:p>
            <a:r>
              <a:rPr lang="en-US" dirty="0" smtClean="0"/>
              <a:t>Most soaps will not remove nicotine residue</a:t>
            </a:r>
          </a:p>
          <a:p>
            <a:r>
              <a:rPr lang="en-US" dirty="0" smtClean="0"/>
              <a:t>Removing from carpet may be impossible</a:t>
            </a:r>
            <a:endParaRPr lang="en-US" dirty="0" smtClean="0">
              <a:solidFill>
                <a:srgbClr val="FF0000"/>
              </a:solidFill>
            </a:endParaRPr>
          </a:p>
          <a:p>
            <a:endParaRPr lang="en-US" dirty="0"/>
          </a:p>
        </p:txBody>
      </p:sp>
    </p:spTree>
    <p:extLst>
      <p:ext uri="{BB962C8B-B14F-4D97-AF65-F5344CB8AC3E}">
        <p14:creationId xmlns:p14="http://schemas.microsoft.com/office/powerpoint/2010/main" val="90507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752600"/>
            <a:ext cx="7772400" cy="1362075"/>
          </a:xfrm>
        </p:spPr>
        <p:txBody>
          <a:bodyPr>
            <a:normAutofit fontScale="90000"/>
          </a:bodyPr>
          <a:lstStyle/>
          <a:p>
            <a:r>
              <a:rPr lang="en-US" dirty="0" smtClean="0">
                <a:solidFill>
                  <a:srgbClr val="FF0000"/>
                </a:solidFill>
              </a:rPr>
              <a:t>Tobacco Kills more Americans than AIDS, Hepatitis C, alcohol, all drug abuse deaths legal or illegal including cocaine and heroin, and suicide combined</a:t>
            </a:r>
            <a:endParaRPr lang="en-US" dirty="0">
              <a:solidFill>
                <a:srgbClr val="FF0000"/>
              </a:solidFill>
            </a:endParaRPr>
          </a:p>
        </p:txBody>
      </p:sp>
      <p:sp>
        <p:nvSpPr>
          <p:cNvPr id="5" name="Text Placeholder 4"/>
          <p:cNvSpPr>
            <a:spLocks noGrp="1"/>
          </p:cNvSpPr>
          <p:nvPr>
            <p:ph type="body" idx="1"/>
          </p:nvPr>
        </p:nvSpPr>
        <p:spPr>
          <a:xfrm>
            <a:off x="533400" y="5357813"/>
            <a:ext cx="7772400" cy="1500187"/>
          </a:xfrm>
        </p:spPr>
        <p:txBody>
          <a:bodyPr/>
          <a:lstStyle/>
          <a:p>
            <a:r>
              <a:rPr lang="en-US" dirty="0" smtClean="0"/>
              <a:t>Source American Lung Association</a:t>
            </a:r>
            <a:endParaRPr lang="en-US" dirty="0"/>
          </a:p>
        </p:txBody>
      </p:sp>
    </p:spTree>
    <p:extLst>
      <p:ext uri="{BB962C8B-B14F-4D97-AF65-F5344CB8AC3E}">
        <p14:creationId xmlns:p14="http://schemas.microsoft.com/office/powerpoint/2010/main" val="703018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Tobacco Abuse:</a:t>
            </a:r>
            <a:br>
              <a:rPr lang="en-US" dirty="0" smtClean="0"/>
            </a:br>
            <a:r>
              <a:rPr lang="en-US" dirty="0" smtClean="0"/>
              <a:t>Causes and Contributions</a:t>
            </a:r>
            <a:endParaRPr lang="en-US" dirty="0"/>
          </a:p>
        </p:txBody>
      </p:sp>
      <p:sp>
        <p:nvSpPr>
          <p:cNvPr id="5" name="Subtitle 4"/>
          <p:cNvSpPr>
            <a:spLocks noGrp="1"/>
          </p:cNvSpPr>
          <p:nvPr>
            <p:ph type="subTitle" idx="1"/>
          </p:nvPr>
        </p:nvSpPr>
        <p:spPr/>
        <p:txBody>
          <a:bodyPr/>
          <a:lstStyle/>
          <a:p>
            <a:r>
              <a:rPr lang="en-US" dirty="0" smtClean="0"/>
              <a:t>Money Talks ?</a:t>
            </a:r>
            <a:endParaRPr lang="en-US" dirty="0"/>
          </a:p>
        </p:txBody>
      </p:sp>
    </p:spTree>
    <p:extLst>
      <p:ext uri="{BB962C8B-B14F-4D97-AF65-F5344CB8AC3E}">
        <p14:creationId xmlns:p14="http://schemas.microsoft.com/office/powerpoint/2010/main" val="82514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Tobacco Industry</a:t>
            </a:r>
            <a:endParaRPr lang="en-US" dirty="0"/>
          </a:p>
        </p:txBody>
      </p:sp>
      <p:sp>
        <p:nvSpPr>
          <p:cNvPr id="3" name="Content Placeholder 2"/>
          <p:cNvSpPr>
            <a:spLocks noGrp="1"/>
          </p:cNvSpPr>
          <p:nvPr>
            <p:ph idx="1"/>
          </p:nvPr>
        </p:nvSpPr>
        <p:spPr/>
        <p:txBody>
          <a:bodyPr>
            <a:normAutofit fontScale="92500"/>
          </a:bodyPr>
          <a:lstStyle/>
          <a:p>
            <a:r>
              <a:rPr lang="en-US" dirty="0" smtClean="0"/>
              <a:t>Initiated &amp; sustained by aggressive strategies </a:t>
            </a:r>
          </a:p>
          <a:p>
            <a:r>
              <a:rPr lang="en-US" dirty="0" smtClean="0"/>
              <a:t>Deliberately misled the public on smoking risks</a:t>
            </a:r>
          </a:p>
          <a:p>
            <a:r>
              <a:rPr lang="en-US" dirty="0" smtClean="0"/>
              <a:t>Counter campaigns with aggressive advertising</a:t>
            </a:r>
          </a:p>
          <a:p>
            <a:r>
              <a:rPr lang="en-US" dirty="0" smtClean="0"/>
              <a:t>Used tactics to create doubt about the findings on smoking and health</a:t>
            </a:r>
          </a:p>
          <a:p>
            <a:r>
              <a:rPr lang="en-US" dirty="0" smtClean="0"/>
              <a:t>Obscured the dangers implying that certain cigarettes were safer</a:t>
            </a:r>
          </a:p>
          <a:p>
            <a:r>
              <a:rPr lang="en-US" dirty="0" smtClean="0"/>
              <a:t>$8.4 billion spent in 2011 on Marketing</a:t>
            </a:r>
            <a:endParaRPr lang="en-US" dirty="0" smtClean="0">
              <a:solidFill>
                <a:srgbClr val="FF0000"/>
              </a:solidFill>
            </a:endParaRPr>
          </a:p>
          <a:p>
            <a:endParaRPr lang="en-US" dirty="0" smtClean="0"/>
          </a:p>
          <a:p>
            <a:endParaRPr lang="en-US" dirty="0"/>
          </a:p>
        </p:txBody>
      </p:sp>
    </p:spTree>
    <p:extLst>
      <p:ext uri="{BB962C8B-B14F-4D97-AF65-F5344CB8AC3E}">
        <p14:creationId xmlns:p14="http://schemas.microsoft.com/office/powerpoint/2010/main" val="282984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assets3.thrillist.com/v1/image/1371050/size/tmg-slideshow_xl"/>
          <p:cNvPicPr>
            <a:picLocks noChangeAspect="1" noChangeArrowheads="1"/>
          </p:cNvPicPr>
          <p:nvPr/>
        </p:nvPicPr>
        <p:blipFill>
          <a:blip r:embed="rId2" cstate="print"/>
          <a:srcRect t="24462" b="24462"/>
          <a:stretch>
            <a:fillRect/>
          </a:stretch>
        </p:blipFill>
        <p:spPr bwMode="auto">
          <a:xfrm>
            <a:off x="533400" y="304800"/>
            <a:ext cx="8229600" cy="5788025"/>
          </a:xfrm>
          <a:prstGeom prst="rect">
            <a:avLst/>
          </a:prstGeom>
          <a:noFill/>
        </p:spPr>
      </p:pic>
    </p:spTree>
    <p:extLst>
      <p:ext uri="{BB962C8B-B14F-4D97-AF65-F5344CB8AC3E}">
        <p14:creationId xmlns:p14="http://schemas.microsoft.com/office/powerpoint/2010/main" val="145780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Industry</a:t>
            </a:r>
            <a:endParaRPr lang="en-US" dirty="0"/>
          </a:p>
        </p:txBody>
      </p:sp>
      <p:sp>
        <p:nvSpPr>
          <p:cNvPr id="3" name="Content Placeholder 2"/>
          <p:cNvSpPr>
            <a:spLocks noGrp="1"/>
          </p:cNvSpPr>
          <p:nvPr>
            <p:ph idx="1"/>
          </p:nvPr>
        </p:nvSpPr>
        <p:spPr/>
        <p:txBody>
          <a:bodyPr/>
          <a:lstStyle/>
          <a:p>
            <a:r>
              <a:rPr lang="en-US" dirty="0" smtClean="0"/>
              <a:t>Marketing to Native Americans has included advertising and promotion of cigarette brands American Spirit</a:t>
            </a:r>
          </a:p>
          <a:p>
            <a:r>
              <a:rPr lang="en-US" dirty="0" smtClean="0"/>
              <a:t>Price discounts paid to retailers or wholesalers to reduce the price of cigarettes to consumers ($7 billion)</a:t>
            </a:r>
          </a:p>
          <a:p>
            <a:r>
              <a:rPr lang="en-US" dirty="0" smtClean="0"/>
              <a:t>Tobacco Industry is outspending </a:t>
            </a:r>
            <a:br>
              <a:rPr lang="en-US" dirty="0" smtClean="0"/>
            </a:br>
            <a:r>
              <a:rPr lang="en-US" dirty="0" smtClean="0"/>
              <a:t>prevention efforts 18:1</a:t>
            </a:r>
          </a:p>
          <a:p>
            <a:endParaRPr lang="en-US" dirty="0"/>
          </a:p>
        </p:txBody>
      </p:sp>
    </p:spTree>
    <p:extLst>
      <p:ext uri="{BB962C8B-B14F-4D97-AF65-F5344CB8AC3E}">
        <p14:creationId xmlns:p14="http://schemas.microsoft.com/office/powerpoint/2010/main" val="87014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Y</a:t>
            </a:r>
            <a:endParaRPr lang="en-US" dirty="0"/>
          </a:p>
        </p:txBody>
      </p:sp>
      <p:sp>
        <p:nvSpPr>
          <p:cNvPr id="3" name="Content Placeholder 2"/>
          <p:cNvSpPr>
            <a:spLocks noGrp="1"/>
          </p:cNvSpPr>
          <p:nvPr>
            <p:ph idx="1"/>
          </p:nvPr>
        </p:nvSpPr>
        <p:spPr/>
        <p:txBody>
          <a:bodyPr/>
          <a:lstStyle/>
          <a:p>
            <a:r>
              <a:rPr lang="en-US" dirty="0" smtClean="0">
                <a:solidFill>
                  <a:schemeClr val="tx1">
                    <a:lumMod val="95000"/>
                    <a:lumOff val="5000"/>
                  </a:schemeClr>
                </a:solidFill>
              </a:rPr>
              <a:t>Smokers are 2.4 to 4.3 times more likely to be missing Y chromosomes than nonsmokers </a:t>
            </a:r>
            <a:endParaRPr lang="en-US" dirty="0" smtClean="0">
              <a:solidFill>
                <a:srgbClr val="FF0000"/>
              </a:solidFill>
            </a:endParaRPr>
          </a:p>
          <a:p>
            <a:r>
              <a:rPr lang="en-US" dirty="0" smtClean="0"/>
              <a:t>Loss of Y associated with shorter survival and higher risk of cancer </a:t>
            </a:r>
            <a:endParaRPr lang="en-US" dirty="0" smtClean="0">
              <a:solidFill>
                <a:srgbClr val="FF0000"/>
              </a:solidFill>
            </a:endParaRPr>
          </a:p>
          <a:p>
            <a:r>
              <a:rPr lang="en-US" dirty="0" smtClean="0"/>
              <a:t>Smoking has a transient and dose-dependent mutagenic effect </a:t>
            </a:r>
          </a:p>
          <a:p>
            <a:r>
              <a:rPr lang="en-US" dirty="0" smtClean="0"/>
              <a:t>Links a preventable risk factor with the most common acquired human mutation</a:t>
            </a:r>
          </a:p>
          <a:p>
            <a:endParaRPr lang="en-US" dirty="0"/>
          </a:p>
        </p:txBody>
      </p:sp>
    </p:spTree>
    <p:extLst>
      <p:ext uri="{BB962C8B-B14F-4D97-AF65-F5344CB8AC3E}">
        <p14:creationId xmlns:p14="http://schemas.microsoft.com/office/powerpoint/2010/main" val="423064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sz="3000" dirty="0" smtClean="0"/>
              <a:t>Discuss health consequences of tobacco abuse</a:t>
            </a:r>
          </a:p>
          <a:p>
            <a:r>
              <a:rPr lang="en-US" sz="3000" dirty="0" smtClean="0"/>
              <a:t>Identify some causes for tobacco abuse</a:t>
            </a:r>
          </a:p>
          <a:p>
            <a:r>
              <a:rPr lang="en-US" sz="3000" dirty="0" smtClean="0"/>
              <a:t>Implement strategies to increase screening for tobacco use</a:t>
            </a:r>
          </a:p>
          <a:p>
            <a:r>
              <a:rPr lang="en-US" sz="3000" dirty="0" smtClean="0"/>
              <a:t>Understand where AAR and 5A strategies are appropriate to use for tobacco cessation efforts</a:t>
            </a:r>
          </a:p>
          <a:p>
            <a:r>
              <a:rPr lang="en-US" sz="3000" dirty="0" smtClean="0"/>
              <a:t>Define various stages of change in relation to motivational interviewing counseling and basic action planning</a:t>
            </a:r>
          </a:p>
          <a:p>
            <a:r>
              <a:rPr lang="en-US" sz="3000" dirty="0" smtClean="0"/>
              <a:t>Describe harmful effects of e-cigs</a:t>
            </a:r>
          </a:p>
          <a:p>
            <a:endParaRPr lang="en-US" dirty="0" smtClean="0"/>
          </a:p>
          <a:p>
            <a:endParaRPr lang="en-US" dirty="0" smtClean="0"/>
          </a:p>
          <a:p>
            <a:endParaRPr lang="en-US" dirty="0"/>
          </a:p>
        </p:txBody>
      </p:sp>
    </p:spTree>
    <p:extLst>
      <p:ext uri="{BB962C8B-B14F-4D97-AF65-F5344CB8AC3E}">
        <p14:creationId xmlns:p14="http://schemas.microsoft.com/office/powerpoint/2010/main" val="146436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 Chronic Disease</a:t>
            </a:r>
            <a:endParaRPr lang="en-US" dirty="0"/>
          </a:p>
        </p:txBody>
      </p:sp>
      <p:sp>
        <p:nvSpPr>
          <p:cNvPr id="3" name="Content Placeholder 2"/>
          <p:cNvSpPr>
            <a:spLocks noGrp="1"/>
          </p:cNvSpPr>
          <p:nvPr>
            <p:ph idx="1"/>
          </p:nvPr>
        </p:nvSpPr>
        <p:spPr/>
        <p:txBody>
          <a:bodyPr/>
          <a:lstStyle/>
          <a:p>
            <a:r>
              <a:rPr lang="en-US" dirty="0" smtClean="0"/>
              <a:t>Cycle through multiple periods of remission and relapse</a:t>
            </a:r>
          </a:p>
          <a:p>
            <a:r>
              <a:rPr lang="en-US" dirty="0" smtClean="0"/>
              <a:t>70 % of the 42 million report wanting to quit</a:t>
            </a:r>
          </a:p>
          <a:p>
            <a:r>
              <a:rPr lang="en-US" dirty="0" smtClean="0"/>
              <a:t>44 % attempt  to quit each year</a:t>
            </a:r>
          </a:p>
          <a:p>
            <a:pPr lvl="1"/>
            <a:r>
              <a:rPr lang="en-US" dirty="0" smtClean="0"/>
              <a:t>most unaided and unsuccessful</a:t>
            </a:r>
          </a:p>
          <a:p>
            <a:pPr lvl="1"/>
            <a:r>
              <a:rPr lang="en-US" dirty="0" smtClean="0"/>
              <a:t>4 to 7 % were successful</a:t>
            </a:r>
          </a:p>
          <a:p>
            <a:endParaRPr lang="en-US" dirty="0"/>
          </a:p>
        </p:txBody>
      </p:sp>
    </p:spTree>
    <p:extLst>
      <p:ext uri="{BB962C8B-B14F-4D97-AF65-F5344CB8AC3E}">
        <p14:creationId xmlns:p14="http://schemas.microsoft.com/office/powerpoint/2010/main" val="412164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to Reduce Tobacco Abuse: Taxing Tobacco</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pPr marL="457200" lvl="2" indent="-457200">
              <a:lnSpc>
                <a:spcPct val="90000"/>
              </a:lnSpc>
              <a:spcBef>
                <a:spcPts val="768"/>
              </a:spcBef>
            </a:pPr>
            <a:r>
              <a:rPr lang="en-US" sz="3600" dirty="0" smtClean="0">
                <a:solidFill>
                  <a:schemeClr val="tx1"/>
                </a:solidFill>
              </a:rPr>
              <a:t>10% increase in cigarette prices </a:t>
            </a:r>
            <a:r>
              <a:rPr lang="en-US" sz="3600" dirty="0" smtClean="0">
                <a:solidFill>
                  <a:schemeClr val="tx1"/>
                </a:solidFill>
                <a:sym typeface="Wingdings" pitchFamily="2" charset="2"/>
              </a:rPr>
              <a:t> yields  a </a:t>
            </a:r>
            <a:r>
              <a:rPr lang="en-US" sz="3600" dirty="0" smtClean="0">
                <a:solidFill>
                  <a:schemeClr val="tx1"/>
                </a:solidFill>
              </a:rPr>
              <a:t>4% drop in adult cigarette consumption</a:t>
            </a:r>
          </a:p>
          <a:p>
            <a:pPr marL="457200" lvl="2" indent="-457200">
              <a:lnSpc>
                <a:spcPct val="90000"/>
              </a:lnSpc>
              <a:spcBef>
                <a:spcPts val="768"/>
              </a:spcBef>
            </a:pPr>
            <a:r>
              <a:rPr lang="en-US" sz="3600" dirty="0" smtClean="0">
                <a:solidFill>
                  <a:schemeClr val="tx1"/>
                </a:solidFill>
              </a:rPr>
              <a:t>Youth much less likely to start  if priced high</a:t>
            </a:r>
          </a:p>
          <a:p>
            <a:pPr marL="457200" lvl="2" indent="-457200">
              <a:lnSpc>
                <a:spcPct val="90000"/>
              </a:lnSpc>
              <a:spcBef>
                <a:spcPts val="768"/>
              </a:spcBef>
            </a:pPr>
            <a:r>
              <a:rPr lang="en-US" sz="3600" dirty="0" smtClean="0">
                <a:solidFill>
                  <a:schemeClr val="tx1"/>
                </a:solidFill>
              </a:rPr>
              <a:t> Offset inflation and tobacco industry attempts to control  prices</a:t>
            </a:r>
          </a:p>
          <a:p>
            <a:pPr marL="457200" lvl="2" indent="-457200">
              <a:lnSpc>
                <a:spcPct val="90000"/>
              </a:lnSpc>
              <a:spcBef>
                <a:spcPts val="768"/>
              </a:spcBef>
            </a:pPr>
            <a:r>
              <a:rPr lang="en-US" sz="3600" dirty="0" smtClean="0">
                <a:solidFill>
                  <a:schemeClr val="tx1"/>
                </a:solidFill>
              </a:rPr>
              <a:t>Single most effective component</a:t>
            </a:r>
            <a:endParaRPr lang="en-US" sz="2800" dirty="0" smtClean="0">
              <a:solidFill>
                <a:schemeClr val="tx1"/>
              </a:solidFill>
            </a:endParaRPr>
          </a:p>
          <a:p>
            <a:r>
              <a:rPr lang="en-US" sz="1400" dirty="0" err="1" smtClean="0">
                <a:latin typeface="Calibri" panose="020F0502020204030204" pitchFamily="34" charset="0"/>
              </a:rPr>
              <a:t>Chaloupka</a:t>
            </a:r>
            <a:r>
              <a:rPr lang="en-US" sz="1400" dirty="0" smtClean="0">
                <a:latin typeface="Calibri" panose="020F0502020204030204" pitchFamily="34" charset="0"/>
              </a:rPr>
              <a:t> FJ, </a:t>
            </a:r>
            <a:r>
              <a:rPr lang="en-US" sz="1400" dirty="0" err="1" smtClean="0">
                <a:latin typeface="Calibri" panose="020F0502020204030204" pitchFamily="34" charset="0"/>
              </a:rPr>
              <a:t>Straif</a:t>
            </a:r>
            <a:r>
              <a:rPr lang="en-US" sz="1400" dirty="0" smtClean="0">
                <a:latin typeface="Calibri" panose="020F0502020204030204" pitchFamily="34" charset="0"/>
              </a:rPr>
              <a:t> K, Leon ME. Effectiveness of tax and price policies in tobacco control. </a:t>
            </a:r>
            <a:r>
              <a:rPr lang="en-US" sz="1400" i="1" dirty="0" smtClean="0">
                <a:latin typeface="Calibri" panose="020F0502020204030204" pitchFamily="34" charset="0"/>
              </a:rPr>
              <a:t>Tobacco Control </a:t>
            </a:r>
            <a:r>
              <a:rPr lang="en-US" sz="1400" dirty="0" smtClean="0">
                <a:latin typeface="Calibri" panose="020F0502020204030204" pitchFamily="34" charset="0"/>
              </a:rPr>
              <a:t>2011;20(3):235–8.  </a:t>
            </a:r>
          </a:p>
          <a:p>
            <a:r>
              <a:rPr lang="en-US" sz="1400" i="1" dirty="0" smtClean="0">
                <a:latin typeface="Calibri" panose="020F0502020204030204" pitchFamily="34" charset="0"/>
              </a:rPr>
              <a:t>U.S. Department of Health and Human Services. The Health Consequences of Smoking—50 Years of Progress: A Report of the</a:t>
            </a:r>
          </a:p>
          <a:p>
            <a:r>
              <a:rPr lang="en-US" sz="1400" i="1" dirty="0" smtClean="0">
                <a:latin typeface="Calibri" panose="020F0502020204030204" pitchFamily="34" charset="0"/>
              </a:rPr>
              <a:t>Surgeon General. Atlanta, GA: U.S. Department of Health and Human Services, Centers for Disease Control and Prevention,</a:t>
            </a:r>
          </a:p>
          <a:p>
            <a:r>
              <a:rPr lang="en-US" sz="1400" i="1" dirty="0" smtClean="0">
                <a:latin typeface="Calibri" panose="020F0502020204030204" pitchFamily="34" charset="0"/>
              </a:rPr>
              <a:t>National Center for Chronic Disease Prevention and Health Promotion, Office on Smoking and Health, 2014.</a:t>
            </a:r>
            <a:endParaRPr lang="en-US" sz="1400" dirty="0" smtClean="0">
              <a:latin typeface="Calibri" panose="020F0502020204030204" pitchFamily="34" charset="0"/>
            </a:endParaRPr>
          </a:p>
          <a:p>
            <a:endParaRPr lang="en-US" sz="1400" dirty="0"/>
          </a:p>
        </p:txBody>
      </p:sp>
    </p:spTree>
    <p:extLst>
      <p:ext uri="{BB962C8B-B14F-4D97-AF65-F5344CB8AC3E}">
        <p14:creationId xmlns:p14="http://schemas.microsoft.com/office/powerpoint/2010/main" val="99865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to Reduce Tobacco Abuse:</a:t>
            </a:r>
            <a:br>
              <a:rPr lang="en-US" dirty="0" smtClean="0"/>
            </a:br>
            <a:r>
              <a:rPr lang="en-US" dirty="0" smtClean="0"/>
              <a:t>Aggressive Media Campaigns</a:t>
            </a:r>
            <a:endParaRPr lang="en-US" dirty="0"/>
          </a:p>
        </p:txBody>
      </p:sp>
      <p:sp>
        <p:nvSpPr>
          <p:cNvPr id="3" name="Content Placeholder 2"/>
          <p:cNvSpPr>
            <a:spLocks noGrp="1"/>
          </p:cNvSpPr>
          <p:nvPr>
            <p:ph idx="1"/>
          </p:nvPr>
        </p:nvSpPr>
        <p:spPr/>
        <p:txBody>
          <a:bodyPr/>
          <a:lstStyle/>
          <a:p>
            <a:pPr marL="457200" lvl="1" indent="-457200">
              <a:lnSpc>
                <a:spcPct val="90000"/>
              </a:lnSpc>
              <a:spcBef>
                <a:spcPts val="1172"/>
              </a:spcBef>
              <a:buFont typeface="Arial" pitchFamily="34" charset="0"/>
              <a:buChar char="•"/>
            </a:pPr>
            <a:r>
              <a:rPr lang="en-US" sz="3600" dirty="0" smtClean="0">
                <a:solidFill>
                  <a:schemeClr val="tx1"/>
                </a:solidFill>
                <a:latin typeface="+mn-lt"/>
              </a:rPr>
              <a:t>Reduce youth initiation</a:t>
            </a:r>
          </a:p>
          <a:p>
            <a:pPr marL="457200" lvl="1" indent="-457200">
              <a:lnSpc>
                <a:spcPct val="90000"/>
              </a:lnSpc>
              <a:spcBef>
                <a:spcPts val="1172"/>
              </a:spcBef>
              <a:buFont typeface="Arial" pitchFamily="34" charset="0"/>
              <a:buChar char="•"/>
            </a:pPr>
            <a:r>
              <a:rPr lang="en-US" sz="3600" dirty="0" smtClean="0">
                <a:solidFill>
                  <a:schemeClr val="tx1"/>
                </a:solidFill>
                <a:latin typeface="+mn-lt"/>
              </a:rPr>
              <a:t>Encourage cessation</a:t>
            </a:r>
          </a:p>
          <a:p>
            <a:pPr marL="457200" lvl="1" indent="-457200">
              <a:lnSpc>
                <a:spcPct val="90000"/>
              </a:lnSpc>
              <a:spcBef>
                <a:spcPts val="1172"/>
              </a:spcBef>
              <a:buFont typeface="Arial" pitchFamily="34" charset="0"/>
              <a:buChar char="•"/>
            </a:pPr>
            <a:r>
              <a:rPr lang="en-US" sz="3600" dirty="0" smtClean="0">
                <a:solidFill>
                  <a:schemeClr val="tx1"/>
                </a:solidFill>
                <a:latin typeface="+mn-lt"/>
              </a:rPr>
              <a:t>Increase negative attitudes toward tobacco use</a:t>
            </a:r>
          </a:p>
          <a:p>
            <a:pPr marL="457200" lvl="1" indent="-457200">
              <a:lnSpc>
                <a:spcPct val="90000"/>
              </a:lnSpc>
              <a:spcBef>
                <a:spcPts val="1172"/>
              </a:spcBef>
              <a:buFont typeface="Arial" pitchFamily="34" charset="0"/>
              <a:buChar char="•"/>
            </a:pPr>
            <a:r>
              <a:rPr lang="en-US" sz="3600" dirty="0" smtClean="0">
                <a:solidFill>
                  <a:schemeClr val="tx1"/>
                </a:solidFill>
                <a:latin typeface="+mn-lt"/>
              </a:rPr>
              <a:t>Increase support for policy change</a:t>
            </a:r>
          </a:p>
          <a:p>
            <a:endParaRPr lang="en-US" dirty="0"/>
          </a:p>
        </p:txBody>
      </p:sp>
    </p:spTree>
    <p:extLst>
      <p:ext uri="{BB962C8B-B14F-4D97-AF65-F5344CB8AC3E}">
        <p14:creationId xmlns:p14="http://schemas.microsoft.com/office/powerpoint/2010/main" val="169277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rt disease.jpg"/>
          <p:cNvPicPr>
            <a:picLocks noGrp="1" noChangeAspect="1"/>
          </p:cNvPicPr>
          <p:nvPr>
            <p:ph idx="1"/>
          </p:nvPr>
        </p:nvPicPr>
        <p:blipFill>
          <a:blip r:embed="rId3" cstate="print"/>
          <a:stretch>
            <a:fillRect/>
          </a:stretch>
        </p:blipFill>
        <p:spPr>
          <a:xfrm>
            <a:off x="146539" y="304800"/>
            <a:ext cx="8628183" cy="6172200"/>
          </a:xfrm>
        </p:spPr>
      </p:pic>
    </p:spTree>
    <p:extLst>
      <p:ext uri="{BB962C8B-B14F-4D97-AF65-F5344CB8AC3E}">
        <p14:creationId xmlns:p14="http://schemas.microsoft.com/office/powerpoint/2010/main" val="1393902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W96389K1.jpg"/>
          <p:cNvPicPr>
            <a:picLocks noGrp="1" noChangeAspect="1"/>
          </p:cNvPicPr>
          <p:nvPr>
            <p:ph idx="1"/>
          </p:nvPr>
        </p:nvPicPr>
        <p:blipFill>
          <a:blip r:embed="rId2" cstate="print"/>
          <a:stretch>
            <a:fillRect/>
          </a:stretch>
        </p:blipFill>
        <p:spPr>
          <a:xfrm>
            <a:off x="304800" y="304800"/>
            <a:ext cx="8382000" cy="6019800"/>
          </a:xfrm>
        </p:spPr>
      </p:pic>
    </p:spTree>
    <p:extLst>
      <p:ext uri="{BB962C8B-B14F-4D97-AF65-F5344CB8AC3E}">
        <p14:creationId xmlns:p14="http://schemas.microsoft.com/office/powerpoint/2010/main" val="335695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To Reduce Tobacco Abuse</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WHAT CAN WE DO?</a:t>
            </a:r>
            <a:endParaRPr lang="en-US" sz="6000" dirty="0"/>
          </a:p>
        </p:txBody>
      </p:sp>
    </p:spTree>
    <p:extLst>
      <p:ext uri="{BB962C8B-B14F-4D97-AF65-F5344CB8AC3E}">
        <p14:creationId xmlns:p14="http://schemas.microsoft.com/office/powerpoint/2010/main" val="101063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Practice Guideline Recommendations</a:t>
            </a:r>
            <a:endParaRPr lang="en-US" dirty="0"/>
          </a:p>
        </p:txBody>
      </p:sp>
      <p:sp>
        <p:nvSpPr>
          <p:cNvPr id="3" name="Content Placeholder 2"/>
          <p:cNvSpPr>
            <a:spLocks noGrp="1"/>
          </p:cNvSpPr>
          <p:nvPr>
            <p:ph idx="1"/>
          </p:nvPr>
        </p:nvSpPr>
        <p:spPr/>
        <p:txBody>
          <a:bodyPr/>
          <a:lstStyle/>
          <a:p>
            <a:r>
              <a:rPr lang="en-US" dirty="0" smtClean="0"/>
              <a:t>Provide adequate training and resources</a:t>
            </a:r>
          </a:p>
          <a:p>
            <a:r>
              <a:rPr lang="en-US" dirty="0" smtClean="0"/>
              <a:t>Dedicate staff to treat tobacco dependence </a:t>
            </a:r>
          </a:p>
          <a:p>
            <a:r>
              <a:rPr lang="en-US" dirty="0" smtClean="0"/>
              <a:t>Promote hospital policies that support and provide tobacco dependence services</a:t>
            </a:r>
          </a:p>
          <a:p>
            <a:r>
              <a:rPr lang="en-US" dirty="0" smtClean="0"/>
              <a:t>Implement tobacco user identification system -document and query at every visit</a:t>
            </a:r>
          </a:p>
          <a:p>
            <a:endParaRPr lang="en-US" dirty="0"/>
          </a:p>
        </p:txBody>
      </p:sp>
    </p:spTree>
    <p:extLst>
      <p:ext uri="{BB962C8B-B14F-4D97-AF65-F5344CB8AC3E}">
        <p14:creationId xmlns:p14="http://schemas.microsoft.com/office/powerpoint/2010/main" val="2280613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Guideline- “Tobacco User Identification Process”</a:t>
            </a:r>
            <a:br>
              <a:rPr lang="en-US" sz="3100" dirty="0" smtClean="0"/>
            </a:br>
            <a:r>
              <a:rPr lang="en-US" sz="3100" dirty="0" smtClean="0"/>
              <a:t>SCREENING</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lgn="ctr">
              <a:buNone/>
            </a:pPr>
            <a:r>
              <a:rPr lang="en-US" b="1" dirty="0" smtClean="0"/>
              <a:t>Why Do We Screen for Tobacco Exposure?</a:t>
            </a:r>
          </a:p>
          <a:p>
            <a:r>
              <a:rPr lang="en-US" dirty="0" smtClean="0"/>
              <a:t>To identify users and offer help and motivation </a:t>
            </a:r>
          </a:p>
          <a:p>
            <a:r>
              <a:rPr lang="en-US" dirty="0" smtClean="0"/>
              <a:t>To promote healthy lifestyles</a:t>
            </a:r>
          </a:p>
          <a:p>
            <a:r>
              <a:rPr lang="en-US" dirty="0" smtClean="0"/>
              <a:t>To help our patients live longer, healthier lives</a:t>
            </a:r>
            <a:endParaRPr lang="en-US" dirty="0" smtClean="0">
              <a:solidFill>
                <a:schemeClr val="tx1">
                  <a:lumMod val="95000"/>
                  <a:lumOff val="5000"/>
                </a:schemeClr>
              </a:solidFill>
            </a:endParaRPr>
          </a:p>
          <a:p>
            <a:r>
              <a:rPr lang="en-US" dirty="0" smtClean="0">
                <a:solidFill>
                  <a:schemeClr val="tx1">
                    <a:lumMod val="95000"/>
                    <a:lumOff val="5000"/>
                  </a:schemeClr>
                </a:solidFill>
              </a:rPr>
              <a:t>To efficiently utilize our resources and time</a:t>
            </a:r>
          </a:p>
          <a:p>
            <a:r>
              <a:rPr lang="en-US" dirty="0" smtClean="0">
                <a:solidFill>
                  <a:schemeClr val="tx1">
                    <a:lumMod val="95000"/>
                    <a:lumOff val="5000"/>
                  </a:schemeClr>
                </a:solidFill>
              </a:rPr>
              <a:t>To open up opportunities for life saving interventions  for our patients </a:t>
            </a:r>
          </a:p>
          <a:p>
            <a:endParaRPr lang="en-US" dirty="0"/>
          </a:p>
        </p:txBody>
      </p:sp>
    </p:spTree>
    <p:extLst>
      <p:ext uri="{BB962C8B-B14F-4D97-AF65-F5344CB8AC3E}">
        <p14:creationId xmlns:p14="http://schemas.microsoft.com/office/powerpoint/2010/main" val="382244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SCREENING: A Fast, Efficient Method:</a:t>
            </a:r>
            <a:br>
              <a:rPr lang="en-US" dirty="0" smtClean="0"/>
            </a:br>
            <a:r>
              <a:rPr lang="en-US" dirty="0" smtClean="0"/>
              <a:t>The “5 A’s”</a:t>
            </a:r>
            <a:endParaRPr lang="en-US" dirty="0"/>
          </a:p>
        </p:txBody>
      </p:sp>
      <p:sp>
        <p:nvSpPr>
          <p:cNvPr id="3" name="Content Placeholder 2"/>
          <p:cNvSpPr>
            <a:spLocks noGrp="1"/>
          </p:cNvSpPr>
          <p:nvPr>
            <p:ph idx="1"/>
          </p:nvPr>
        </p:nvSpPr>
        <p:spPr/>
        <p:txBody>
          <a:bodyPr/>
          <a:lstStyle/>
          <a:p>
            <a:pPr lvl="1"/>
            <a:r>
              <a:rPr lang="en-US" sz="3200" b="1" dirty="0" smtClean="0">
                <a:solidFill>
                  <a:srgbClr val="C00000"/>
                </a:solidFill>
              </a:rPr>
              <a:t>Ask</a:t>
            </a:r>
            <a:r>
              <a:rPr lang="en-US" sz="3200" dirty="0" smtClean="0">
                <a:solidFill>
                  <a:srgbClr val="C00000"/>
                </a:solidFill>
              </a:rPr>
              <a:t> </a:t>
            </a:r>
            <a:r>
              <a:rPr lang="en-US" sz="3200" dirty="0" smtClean="0"/>
              <a:t>if they use tobacco</a:t>
            </a:r>
          </a:p>
          <a:p>
            <a:pPr lvl="1"/>
            <a:r>
              <a:rPr lang="en-US" sz="3200" b="1" dirty="0" smtClean="0">
                <a:solidFill>
                  <a:srgbClr val="C00000"/>
                </a:solidFill>
              </a:rPr>
              <a:t>Advise</a:t>
            </a:r>
            <a:r>
              <a:rPr lang="en-US" sz="3200" dirty="0" smtClean="0"/>
              <a:t> to quit in a strong personalized manner-</a:t>
            </a:r>
            <a:r>
              <a:rPr lang="en-US" sz="3200" dirty="0" smtClean="0">
                <a:solidFill>
                  <a:srgbClr val="FF0000"/>
                </a:solidFill>
              </a:rPr>
              <a:t>Document</a:t>
            </a:r>
          </a:p>
          <a:p>
            <a:pPr lvl="1"/>
            <a:r>
              <a:rPr lang="en-US" sz="3200" b="1" dirty="0" smtClean="0"/>
              <a:t>Assess</a:t>
            </a:r>
            <a:r>
              <a:rPr lang="en-US" sz="3200" dirty="0" smtClean="0"/>
              <a:t> willingness to quit</a:t>
            </a:r>
          </a:p>
          <a:p>
            <a:pPr lvl="1"/>
            <a:r>
              <a:rPr lang="en-US" sz="3200" b="1" dirty="0" smtClean="0"/>
              <a:t>Assist</a:t>
            </a:r>
            <a:r>
              <a:rPr lang="en-US" sz="3200" dirty="0" smtClean="0"/>
              <a:t> with quit plan</a:t>
            </a:r>
          </a:p>
          <a:p>
            <a:pPr lvl="1"/>
            <a:r>
              <a:rPr lang="en-US" sz="3200" b="1" dirty="0" smtClean="0"/>
              <a:t>Arrange</a:t>
            </a:r>
            <a:r>
              <a:rPr lang="en-US" sz="3200" dirty="0" smtClean="0"/>
              <a:t> for follow up</a:t>
            </a:r>
          </a:p>
          <a:p>
            <a:endParaRPr lang="en-US" dirty="0"/>
          </a:p>
        </p:txBody>
      </p:sp>
    </p:spTree>
    <p:extLst>
      <p:ext uri="{BB962C8B-B14F-4D97-AF65-F5344CB8AC3E}">
        <p14:creationId xmlns:p14="http://schemas.microsoft.com/office/powerpoint/2010/main" val="87801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A’s:  ASK</a:t>
            </a:r>
            <a:endParaRPr lang="en-US" dirty="0"/>
          </a:p>
        </p:txBody>
      </p:sp>
      <p:sp>
        <p:nvSpPr>
          <p:cNvPr id="3" name="Content Placeholder 2"/>
          <p:cNvSpPr>
            <a:spLocks noGrp="1"/>
          </p:cNvSpPr>
          <p:nvPr>
            <p:ph idx="1"/>
          </p:nvPr>
        </p:nvSpPr>
        <p:spPr/>
        <p:txBody>
          <a:bodyPr/>
          <a:lstStyle/>
          <a:p>
            <a:r>
              <a:rPr lang="en-US" sz="2800" dirty="0" smtClean="0"/>
              <a:t>Ask each patient (&gt;5 years), at EVERY encounter</a:t>
            </a:r>
          </a:p>
          <a:p>
            <a:pPr lvl="1"/>
            <a:r>
              <a:rPr lang="en-US" sz="2600" dirty="0" smtClean="0"/>
              <a:t>“Do you smoke tobacco products?”</a:t>
            </a:r>
          </a:p>
          <a:p>
            <a:pPr lvl="1"/>
            <a:r>
              <a:rPr lang="en-US" sz="2600" dirty="0" smtClean="0"/>
              <a:t>“Do you chew tobacco products?”</a:t>
            </a:r>
          </a:p>
          <a:p>
            <a:pPr lvl="1"/>
            <a:r>
              <a:rPr lang="en-US" sz="2600" dirty="0" smtClean="0"/>
              <a:t>“Do people use tobacco products in your home or                              work?”</a:t>
            </a:r>
          </a:p>
          <a:p>
            <a:r>
              <a:rPr lang="en-US" sz="2800" dirty="0" smtClean="0"/>
              <a:t>If NO – Congratulate them!</a:t>
            </a:r>
          </a:p>
          <a:p>
            <a:r>
              <a:rPr lang="en-US" sz="2800" dirty="0" smtClean="0"/>
              <a:t>If YES – DOCUMENT and proceed to 2</a:t>
            </a:r>
            <a:r>
              <a:rPr lang="en-US" sz="2800" baseline="30000" dirty="0" smtClean="0"/>
              <a:t>nd</a:t>
            </a:r>
            <a:r>
              <a:rPr lang="en-US" sz="2800" dirty="0" smtClean="0"/>
              <a:t> step</a:t>
            </a:r>
          </a:p>
          <a:p>
            <a:endParaRPr lang="en-US" dirty="0"/>
          </a:p>
        </p:txBody>
      </p:sp>
    </p:spTree>
    <p:extLst>
      <p:ext uri="{BB962C8B-B14F-4D97-AF65-F5344CB8AC3E}">
        <p14:creationId xmlns:p14="http://schemas.microsoft.com/office/powerpoint/2010/main" val="369522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The Health Impact</a:t>
            </a:r>
            <a:endParaRPr lang="en-US" sz="5400" dirty="0"/>
          </a:p>
        </p:txBody>
      </p:sp>
      <p:sp>
        <p:nvSpPr>
          <p:cNvPr id="3" name="Subtitle 2"/>
          <p:cNvSpPr>
            <a:spLocks noGrp="1"/>
          </p:cNvSpPr>
          <p:nvPr>
            <p:ph type="subTitle" idx="1"/>
          </p:nvPr>
        </p:nvSpPr>
        <p:spPr/>
        <p:txBody>
          <a:bodyPr>
            <a:normAutofit/>
          </a:bodyPr>
          <a:lstStyle/>
          <a:p>
            <a:r>
              <a:rPr lang="en-US" sz="4400" dirty="0" smtClean="0"/>
              <a:t>Consequences of Tobacco Abuse</a:t>
            </a:r>
            <a:endParaRPr lang="en-US" sz="4400" dirty="0"/>
          </a:p>
        </p:txBody>
      </p:sp>
    </p:spTree>
    <p:extLst>
      <p:ext uri="{BB962C8B-B14F-4D97-AF65-F5344CB8AC3E}">
        <p14:creationId xmlns:p14="http://schemas.microsoft.com/office/powerpoint/2010/main" val="76846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SCREENING – “ASK, ADVISE..”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6078599"/>
              </p:ext>
            </p:extLst>
          </p:nvPr>
        </p:nvGraphicFramePr>
        <p:xfrm>
          <a:off x="457200" y="914400"/>
          <a:ext cx="8229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82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NOT Willing to Quit:</a:t>
            </a:r>
            <a:br>
              <a:rPr lang="en-US" dirty="0" smtClean="0"/>
            </a:br>
            <a:r>
              <a:rPr lang="en-US" dirty="0" smtClean="0"/>
              <a:t>Think “5R’s”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Consider Briefly Discussing Relevance </a:t>
            </a:r>
            <a:r>
              <a:rPr lang="en-US" dirty="0" smtClean="0"/>
              <a:t>- </a:t>
            </a:r>
          </a:p>
          <a:p>
            <a:r>
              <a:rPr lang="en-US" b="1" dirty="0" smtClean="0">
                <a:effectLst>
                  <a:outerShdw blurRad="38100" dist="38100" dir="2700000" algn="tl">
                    <a:srgbClr val="000000">
                      <a:alpha val="43137"/>
                    </a:srgbClr>
                  </a:outerShdw>
                </a:effectLst>
              </a:rPr>
              <a:t>Rewards</a:t>
            </a:r>
            <a:r>
              <a:rPr lang="en-US" dirty="0" smtClean="0"/>
              <a:t> – benefits that apply to that patients (improved lung function, better overall health, decreased MI risk)</a:t>
            </a:r>
          </a:p>
          <a:p>
            <a:r>
              <a:rPr lang="en-US" b="1" dirty="0" smtClean="0">
                <a:effectLst>
                  <a:outerShdw blurRad="38100" dist="38100" dir="2700000" algn="tl">
                    <a:srgbClr val="000000">
                      <a:alpha val="43137"/>
                    </a:srgbClr>
                  </a:outerShdw>
                </a:effectLst>
              </a:rPr>
              <a:t>Risks</a:t>
            </a:r>
            <a:r>
              <a:rPr lang="en-US" dirty="0" smtClean="0"/>
              <a:t> – “what will happen if you continue to smoke?”</a:t>
            </a:r>
          </a:p>
          <a:p>
            <a:r>
              <a:rPr lang="en-US" b="1" dirty="0" smtClean="0">
                <a:effectLst>
                  <a:outerShdw blurRad="38100" dist="38100" dir="2700000" algn="tl">
                    <a:srgbClr val="000000">
                      <a:alpha val="43137"/>
                    </a:srgbClr>
                  </a:outerShdw>
                </a:effectLst>
              </a:rPr>
              <a:t>Roadblocks</a:t>
            </a:r>
            <a:r>
              <a:rPr lang="en-US" b="1" dirty="0" smtClean="0"/>
              <a:t> </a:t>
            </a:r>
            <a:r>
              <a:rPr lang="en-US" dirty="0" smtClean="0"/>
              <a:t>– “what’s preventing you from quitting?”</a:t>
            </a:r>
          </a:p>
          <a:p>
            <a:r>
              <a:rPr lang="en-US" b="1" dirty="0" smtClean="0">
                <a:effectLst>
                  <a:outerShdw blurRad="38100" dist="38100" dir="2700000" algn="tl">
                    <a:srgbClr val="000000">
                      <a:alpha val="43137"/>
                    </a:srgbClr>
                  </a:outerShdw>
                </a:effectLst>
              </a:rPr>
              <a:t>Repetition</a:t>
            </a:r>
            <a:r>
              <a:rPr lang="en-US" dirty="0" smtClean="0"/>
              <a:t> – Ask them if you can ask about smoking cessation next time. And do so at EVERY encounter.</a:t>
            </a:r>
          </a:p>
          <a:p>
            <a:endParaRPr lang="en-US" dirty="0" smtClean="0"/>
          </a:p>
          <a:p>
            <a:endParaRPr lang="en-US" dirty="0"/>
          </a:p>
        </p:txBody>
      </p:sp>
    </p:spTree>
    <p:extLst>
      <p:ext uri="{BB962C8B-B14F-4D97-AF65-F5344CB8AC3E}">
        <p14:creationId xmlns:p14="http://schemas.microsoft.com/office/powerpoint/2010/main" val="3753200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A’s: ADVISE</a:t>
            </a:r>
            <a:endParaRPr lang="en-US" dirty="0"/>
          </a:p>
        </p:txBody>
      </p:sp>
      <p:sp>
        <p:nvSpPr>
          <p:cNvPr id="3" name="Content Placeholder 2"/>
          <p:cNvSpPr>
            <a:spLocks noGrp="1"/>
          </p:cNvSpPr>
          <p:nvPr>
            <p:ph idx="1"/>
          </p:nvPr>
        </p:nvSpPr>
        <p:spPr/>
        <p:txBody>
          <a:bodyPr/>
          <a:lstStyle/>
          <a:p>
            <a:r>
              <a:rPr lang="en-US" sz="2800" b="1" dirty="0" smtClean="0"/>
              <a:t>Advise</a:t>
            </a:r>
            <a:r>
              <a:rPr lang="en-US" sz="2800" dirty="0" smtClean="0"/>
              <a:t> all current tobacco users to quit using tobacco in a </a:t>
            </a:r>
            <a:r>
              <a:rPr lang="en-US" sz="2800" u="sng" dirty="0" smtClean="0"/>
              <a:t>clear</a:t>
            </a:r>
            <a:r>
              <a:rPr lang="en-US" sz="2800" dirty="0" smtClean="0"/>
              <a:t>, </a:t>
            </a:r>
            <a:r>
              <a:rPr lang="en-US" sz="2800" u="sng" dirty="0" smtClean="0"/>
              <a:t>strong,</a:t>
            </a:r>
            <a:r>
              <a:rPr lang="en-US" sz="2800" dirty="0" smtClean="0"/>
              <a:t> &amp; </a:t>
            </a:r>
            <a:r>
              <a:rPr lang="en-US" sz="2800" u="sng" dirty="0" smtClean="0"/>
              <a:t>personalized manner</a:t>
            </a:r>
          </a:p>
          <a:p>
            <a:pPr lvl="1"/>
            <a:r>
              <a:rPr lang="en-US" dirty="0" smtClean="0"/>
              <a:t>Encourage patients by giving advice </a:t>
            </a:r>
            <a:r>
              <a:rPr lang="en-US" b="1" u="sng" dirty="0" smtClean="0"/>
              <a:t>relevant</a:t>
            </a:r>
            <a:r>
              <a:rPr lang="en-US" dirty="0" smtClean="0"/>
              <a:t> to each patient’s health/lifestyle concerns</a:t>
            </a:r>
            <a:endParaRPr lang="en-US" u="sng" dirty="0" smtClean="0"/>
          </a:p>
          <a:p>
            <a:r>
              <a:rPr lang="en-US" sz="2800" b="1" dirty="0" smtClean="0"/>
              <a:t>DOCUMENT</a:t>
            </a:r>
            <a:r>
              <a:rPr lang="en-US" sz="2800" dirty="0" smtClean="0"/>
              <a:t> your advice “to quit”</a:t>
            </a:r>
          </a:p>
          <a:p>
            <a:pPr lvl="1"/>
            <a:r>
              <a:rPr lang="en-US" dirty="0" smtClean="0"/>
              <a:t>Wellness (education) Tab</a:t>
            </a:r>
          </a:p>
          <a:p>
            <a:r>
              <a:rPr lang="en-US" b="1" dirty="0" smtClean="0">
                <a:effectLst/>
              </a:rPr>
              <a:t>Patients encouraged to quit by a clinician have been found to be almost twice as likely to quit  </a:t>
            </a:r>
            <a:endParaRPr lang="en-US" b="1" dirty="0" smtClean="0">
              <a:solidFill>
                <a:srgbClr val="FF0000"/>
              </a:solidFill>
              <a:effectLst/>
            </a:endParaRPr>
          </a:p>
          <a:p>
            <a:endParaRPr lang="en-US" dirty="0"/>
          </a:p>
        </p:txBody>
      </p:sp>
    </p:spTree>
    <p:extLst>
      <p:ext uri="{BB962C8B-B14F-4D97-AF65-F5344CB8AC3E}">
        <p14:creationId xmlns:p14="http://schemas.microsoft.com/office/powerpoint/2010/main" val="4254130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A’s: Advise, continued</a:t>
            </a:r>
            <a:endParaRPr lang="en-US" dirty="0"/>
          </a:p>
        </p:txBody>
      </p:sp>
      <p:sp>
        <p:nvSpPr>
          <p:cNvPr id="3" name="Content Placeholder 2"/>
          <p:cNvSpPr>
            <a:spLocks noGrp="1"/>
          </p:cNvSpPr>
          <p:nvPr>
            <p:ph idx="1"/>
          </p:nvPr>
        </p:nvSpPr>
        <p:spPr/>
        <p:txBody>
          <a:bodyPr/>
          <a:lstStyle/>
          <a:p>
            <a:r>
              <a:rPr lang="en-US" sz="2800" dirty="0" smtClean="0"/>
              <a:t>Remember to use </a:t>
            </a:r>
            <a:r>
              <a:rPr lang="en-US" sz="2800" u="sng" dirty="0" smtClean="0"/>
              <a:t>personal motivational factors</a:t>
            </a:r>
          </a:p>
          <a:p>
            <a:pPr lvl="1"/>
            <a:r>
              <a:rPr lang="en-US" sz="2600" dirty="0" smtClean="0"/>
              <a:t>Cost</a:t>
            </a:r>
          </a:p>
          <a:p>
            <a:pPr lvl="1"/>
            <a:r>
              <a:rPr lang="en-US" sz="2600" dirty="0" smtClean="0"/>
              <a:t>Damage to skin, hair, looks</a:t>
            </a:r>
          </a:p>
          <a:p>
            <a:pPr lvl="1"/>
            <a:r>
              <a:rPr lang="en-US" sz="2600" dirty="0" smtClean="0"/>
              <a:t>Smell (hair, breath, clothes)</a:t>
            </a:r>
          </a:p>
          <a:p>
            <a:pPr lvl="1"/>
            <a:r>
              <a:rPr lang="en-US" sz="2600" dirty="0" smtClean="0"/>
              <a:t>Health complications</a:t>
            </a:r>
          </a:p>
          <a:p>
            <a:pPr lvl="1"/>
            <a:r>
              <a:rPr lang="en-US" sz="2600" dirty="0" smtClean="0"/>
              <a:t>Health of family members</a:t>
            </a:r>
          </a:p>
          <a:p>
            <a:endParaRPr lang="en-US" dirty="0"/>
          </a:p>
        </p:txBody>
      </p:sp>
    </p:spTree>
    <p:extLst>
      <p:ext uri="{BB962C8B-B14F-4D97-AF65-F5344CB8AC3E}">
        <p14:creationId xmlns:p14="http://schemas.microsoft.com/office/powerpoint/2010/main" val="1753030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A’s: ASSESS</a:t>
            </a:r>
            <a:endParaRPr lang="en-US" dirty="0"/>
          </a:p>
        </p:txBody>
      </p:sp>
      <p:sp>
        <p:nvSpPr>
          <p:cNvPr id="3" name="Content Placeholder 2"/>
          <p:cNvSpPr>
            <a:spLocks noGrp="1"/>
          </p:cNvSpPr>
          <p:nvPr>
            <p:ph idx="1"/>
          </p:nvPr>
        </p:nvSpPr>
        <p:spPr/>
        <p:txBody>
          <a:bodyPr/>
          <a:lstStyle/>
          <a:p>
            <a:r>
              <a:rPr lang="en-US" sz="3600" dirty="0" smtClean="0"/>
              <a:t>Assess patients’ willingness to set a Quit Date within </a:t>
            </a:r>
            <a:r>
              <a:rPr lang="en-US" sz="3600" b="1" dirty="0" smtClean="0"/>
              <a:t>14 days</a:t>
            </a:r>
          </a:p>
          <a:p>
            <a:pPr lvl="1"/>
            <a:r>
              <a:rPr lang="en-US" dirty="0" smtClean="0"/>
              <a:t>“Are you willing to start a quit plan/set a quit    date?”</a:t>
            </a:r>
          </a:p>
          <a:p>
            <a:r>
              <a:rPr lang="en-US" sz="3600" dirty="0" smtClean="0"/>
              <a:t>There are several Stages of Change (willingness to quit) - we are interested in three in particular</a:t>
            </a:r>
          </a:p>
          <a:p>
            <a:endParaRPr lang="en-US" dirty="0"/>
          </a:p>
        </p:txBody>
      </p:sp>
    </p:spTree>
    <p:extLst>
      <p:ext uri="{BB962C8B-B14F-4D97-AF65-F5344CB8AC3E}">
        <p14:creationId xmlns:p14="http://schemas.microsoft.com/office/powerpoint/2010/main" val="756682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 Stages of Change</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4207500034"/>
              </p:ext>
            </p:extLst>
          </p:nvPr>
        </p:nvGraphicFramePr>
        <p:xfrm>
          <a:off x="558178" y="2184094"/>
          <a:ext cx="8026899" cy="3146676"/>
        </p:xfrm>
        <a:graphic>
          <a:graphicData uri="http://schemas.openxmlformats.org/drawingml/2006/table">
            <a:tbl>
              <a:tblPr firstRow="1" bandRow="1">
                <a:tableStyleId>{91EBBBCC-DAD2-459C-BE2E-F6DE35CF9A28}</a:tableStyleId>
              </a:tblPr>
              <a:tblGrid>
                <a:gridCol w="2794622"/>
                <a:gridCol w="2556644"/>
                <a:gridCol w="2675633"/>
              </a:tblGrid>
              <a:tr h="1048892">
                <a:tc>
                  <a:txBody>
                    <a:bodyPr/>
                    <a:lstStyle/>
                    <a:p>
                      <a:pPr algn="ctr"/>
                      <a:r>
                        <a:rPr lang="en-US" sz="2400" b="1" dirty="0" err="1" smtClean="0">
                          <a:solidFill>
                            <a:schemeClr val="accent4">
                              <a:lumMod val="10000"/>
                            </a:schemeClr>
                          </a:solidFill>
                        </a:rPr>
                        <a:t>Precontemplation</a:t>
                      </a:r>
                      <a:endParaRPr lang="en-US" sz="2400" b="1"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400" b="1" dirty="0" smtClean="0">
                          <a:solidFill>
                            <a:schemeClr val="accent4">
                              <a:lumMod val="10000"/>
                            </a:schemeClr>
                          </a:solidFill>
                        </a:rPr>
                        <a:t>Contemplation</a:t>
                      </a:r>
                      <a:r>
                        <a:rPr lang="en-US" b="1" baseline="0" dirty="0" smtClean="0">
                          <a:solidFill>
                            <a:schemeClr val="accent4">
                              <a:lumMod val="10000"/>
                            </a:schemeClr>
                          </a:solidFill>
                        </a:rPr>
                        <a:t> </a:t>
                      </a:r>
                      <a:endParaRPr lang="en-US" b="1"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400" b="1" dirty="0" smtClean="0">
                          <a:solidFill>
                            <a:schemeClr val="accent4">
                              <a:lumMod val="10000"/>
                            </a:schemeClr>
                          </a:solidFill>
                        </a:rPr>
                        <a:t>Preparation</a:t>
                      </a:r>
                      <a:r>
                        <a:rPr lang="en-US" sz="2400" b="1" baseline="0" dirty="0" smtClean="0">
                          <a:solidFill>
                            <a:schemeClr val="accent4">
                              <a:lumMod val="10000"/>
                            </a:schemeClr>
                          </a:solidFill>
                        </a:rPr>
                        <a:t> </a:t>
                      </a:r>
                      <a:endParaRPr lang="en-US" sz="2400" b="1"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48892">
                <a:tc>
                  <a:txBody>
                    <a:bodyPr/>
                    <a:lstStyle/>
                    <a:p>
                      <a:pPr algn="ctr"/>
                      <a:r>
                        <a:rPr lang="en-US" sz="2000" dirty="0" smtClean="0">
                          <a:solidFill>
                            <a:schemeClr val="accent4">
                              <a:lumMod val="10000"/>
                            </a:schemeClr>
                          </a:solidFill>
                        </a:rPr>
                        <a:t>Not ready to quit</a:t>
                      </a:r>
                      <a:endParaRPr lang="en-US" sz="2000"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dirty="0" smtClean="0">
                          <a:solidFill>
                            <a:schemeClr val="accent4">
                              <a:lumMod val="10000"/>
                            </a:schemeClr>
                          </a:solidFill>
                        </a:rPr>
                        <a:t>Thinking about quitting</a:t>
                      </a:r>
                      <a:endParaRPr lang="en-US" sz="2000"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dirty="0" smtClean="0">
                          <a:solidFill>
                            <a:schemeClr val="accent4">
                              <a:lumMod val="10000"/>
                            </a:schemeClr>
                          </a:solidFill>
                        </a:rPr>
                        <a:t>Ready to quit</a:t>
                      </a:r>
                      <a:endParaRPr lang="en-US" sz="2000"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48892">
                <a:tc>
                  <a:txBody>
                    <a:bodyPr/>
                    <a:lstStyle/>
                    <a:p>
                      <a:pPr algn="ctr"/>
                      <a:r>
                        <a:rPr lang="en-US" sz="2000" dirty="0" smtClean="0">
                          <a:solidFill>
                            <a:schemeClr val="accent4">
                              <a:lumMod val="10000"/>
                            </a:schemeClr>
                          </a:solidFill>
                        </a:rPr>
                        <a:t>No intent to set</a:t>
                      </a:r>
                      <a:r>
                        <a:rPr lang="en-US" sz="2000" baseline="0" dirty="0" smtClean="0">
                          <a:solidFill>
                            <a:schemeClr val="accent4">
                              <a:lumMod val="10000"/>
                            </a:schemeClr>
                          </a:solidFill>
                        </a:rPr>
                        <a:t> quit date within 6 months </a:t>
                      </a:r>
                      <a:endParaRPr lang="en-US" sz="2000"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dirty="0" smtClean="0">
                          <a:solidFill>
                            <a:schemeClr val="accent4">
                              <a:lumMod val="10000"/>
                            </a:schemeClr>
                          </a:solidFill>
                        </a:rPr>
                        <a:t>Intent to set quit date within 6 months</a:t>
                      </a:r>
                      <a:endParaRPr lang="en-US" sz="2000"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dirty="0" smtClean="0">
                          <a:solidFill>
                            <a:schemeClr val="accent4">
                              <a:lumMod val="10000"/>
                            </a:schemeClr>
                          </a:solidFill>
                        </a:rPr>
                        <a:t>Set quit date within 30 days</a:t>
                      </a:r>
                      <a:endParaRPr lang="en-US" sz="2000" dirty="0">
                        <a:solidFill>
                          <a:schemeClr val="accent4">
                            <a:lumMod val="10000"/>
                          </a:schemeClr>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2253657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A’s: ASSIST</a:t>
            </a:r>
            <a:endParaRPr lang="en-US" dirty="0"/>
          </a:p>
        </p:txBody>
      </p:sp>
      <p:sp>
        <p:nvSpPr>
          <p:cNvPr id="3" name="Content Placeholder 2"/>
          <p:cNvSpPr>
            <a:spLocks noGrp="1"/>
          </p:cNvSpPr>
          <p:nvPr>
            <p:ph idx="1"/>
          </p:nvPr>
        </p:nvSpPr>
        <p:spPr>
          <a:xfrm>
            <a:off x="457200" y="1600200"/>
            <a:ext cx="8229600" cy="5045468"/>
          </a:xfrm>
        </p:spPr>
        <p:txBody>
          <a:bodyPr/>
          <a:lstStyle/>
          <a:p>
            <a:r>
              <a:rPr lang="en-US" sz="3000" dirty="0" smtClean="0"/>
              <a:t>For the patient unwilling to set a quit date</a:t>
            </a:r>
          </a:p>
          <a:p>
            <a:pPr lvl="1"/>
            <a:r>
              <a:rPr lang="en-US" sz="2600" dirty="0" smtClean="0"/>
              <a:t>Utilize motivational interviewing                     techniques</a:t>
            </a:r>
          </a:p>
          <a:p>
            <a:r>
              <a:rPr lang="en-US" sz="3000" dirty="0" smtClean="0"/>
              <a:t>Brief Motivational Interview</a:t>
            </a:r>
          </a:p>
          <a:p>
            <a:pPr lvl="1"/>
            <a:r>
              <a:rPr lang="en-US" sz="2600" dirty="0" smtClean="0"/>
              <a:t>Relevance</a:t>
            </a:r>
          </a:p>
          <a:p>
            <a:pPr lvl="1"/>
            <a:r>
              <a:rPr lang="en-US" sz="2600" dirty="0" smtClean="0"/>
              <a:t>Rewards</a:t>
            </a:r>
          </a:p>
          <a:p>
            <a:pPr lvl="1"/>
            <a:r>
              <a:rPr lang="en-US" sz="2600" dirty="0" smtClean="0"/>
              <a:t>Risks</a:t>
            </a:r>
          </a:p>
          <a:p>
            <a:pPr lvl="1"/>
            <a:r>
              <a:rPr lang="en-US" sz="2600" dirty="0" smtClean="0"/>
              <a:t>Roadblocks</a:t>
            </a:r>
          </a:p>
          <a:p>
            <a:pPr lvl="1"/>
            <a:r>
              <a:rPr lang="en-US" sz="2600" dirty="0" smtClean="0"/>
              <a:t>Repetition</a:t>
            </a:r>
          </a:p>
          <a:p>
            <a:endParaRPr lang="en-US" dirty="0"/>
          </a:p>
        </p:txBody>
      </p:sp>
      <p:pic>
        <p:nvPicPr>
          <p:cNvPr id="4" name="Content Placeholder 4" descr="Image of a “Tips from Former Smokers” campaign poster showing a man shaving in the shower with a visible/graphic view of his stoma. Poster text: “Be careful not to cut your stoma. Shawn, Age 50, Diagnosed at 46 from Washington State”."/>
          <p:cNvPicPr>
            <a:picLocks noChangeAspect="1"/>
          </p:cNvPicPr>
          <p:nvPr/>
        </p:nvPicPr>
        <p:blipFill>
          <a:blip r:embed="rId2" cstate="print"/>
          <a:stretch>
            <a:fillRect/>
          </a:stretch>
        </p:blipFill>
        <p:spPr>
          <a:xfrm>
            <a:off x="6172200" y="2286000"/>
            <a:ext cx="2590799" cy="4359668"/>
          </a:xfrm>
          <a:prstGeom prst="rect">
            <a:avLst/>
          </a:prstGeom>
        </p:spPr>
      </p:pic>
    </p:spTree>
    <p:extLst>
      <p:ext uri="{BB962C8B-B14F-4D97-AF65-F5344CB8AC3E}">
        <p14:creationId xmlns:p14="http://schemas.microsoft.com/office/powerpoint/2010/main" val="267065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A’s: ASSIST</a:t>
            </a:r>
            <a:endParaRPr lang="en-US" dirty="0"/>
          </a:p>
        </p:txBody>
      </p:sp>
      <p:sp>
        <p:nvSpPr>
          <p:cNvPr id="3" name="Content Placeholder 2"/>
          <p:cNvSpPr>
            <a:spLocks noGrp="1"/>
          </p:cNvSpPr>
          <p:nvPr>
            <p:ph idx="1"/>
          </p:nvPr>
        </p:nvSpPr>
        <p:spPr/>
        <p:txBody>
          <a:bodyPr>
            <a:normAutofit fontScale="85000" lnSpcReduction="10000"/>
          </a:bodyPr>
          <a:lstStyle/>
          <a:p>
            <a:r>
              <a:rPr lang="en-US" sz="3900" dirty="0" smtClean="0"/>
              <a:t>Not willing to quit</a:t>
            </a:r>
            <a:r>
              <a:rPr lang="en-US" dirty="0" smtClean="0"/>
              <a:t>: </a:t>
            </a:r>
          </a:p>
          <a:p>
            <a:r>
              <a:rPr lang="en-US" dirty="0" smtClean="0"/>
              <a:t>Relevance </a:t>
            </a:r>
          </a:p>
          <a:p>
            <a:r>
              <a:rPr lang="en-US" dirty="0" smtClean="0"/>
              <a:t>Rewards – benefits</a:t>
            </a:r>
            <a:r>
              <a:rPr lang="en-US" baseline="0" dirty="0" smtClean="0"/>
              <a:t> that apply to that patients (improved lung function, better overall health, decreased MI risk)</a:t>
            </a:r>
            <a:endParaRPr lang="en-US" dirty="0" smtClean="0"/>
          </a:p>
          <a:p>
            <a:r>
              <a:rPr lang="en-US" dirty="0" smtClean="0"/>
              <a:t>Risks – “</a:t>
            </a:r>
            <a:r>
              <a:rPr lang="en-US" b="1" dirty="0" smtClean="0"/>
              <a:t>what will</a:t>
            </a:r>
            <a:r>
              <a:rPr lang="en-US" b="1" baseline="0" dirty="0" smtClean="0"/>
              <a:t> happen if you continue to smoke</a:t>
            </a:r>
            <a:r>
              <a:rPr lang="en-US" baseline="0" dirty="0" smtClean="0"/>
              <a:t>?”</a:t>
            </a:r>
            <a:endParaRPr lang="en-US" dirty="0" smtClean="0"/>
          </a:p>
          <a:p>
            <a:r>
              <a:rPr lang="en-US" baseline="0" dirty="0" smtClean="0"/>
              <a:t>Roadblocks – “</a:t>
            </a:r>
            <a:r>
              <a:rPr lang="en-US" b="1" baseline="0" dirty="0" smtClean="0"/>
              <a:t>what’s preventing you from quitting</a:t>
            </a:r>
            <a:r>
              <a:rPr lang="en-US" baseline="0" dirty="0" smtClean="0"/>
              <a:t>?”</a:t>
            </a:r>
          </a:p>
          <a:p>
            <a:r>
              <a:rPr lang="en-US" baseline="0" dirty="0" smtClean="0"/>
              <a:t>Repetition – Ask them if you can ask about smoking cessation next time. And do so at EVERY encounter.</a:t>
            </a:r>
            <a:endParaRPr lang="en-US" dirty="0" smtClean="0"/>
          </a:p>
          <a:p>
            <a:endParaRPr lang="en-US" dirty="0"/>
          </a:p>
        </p:txBody>
      </p:sp>
    </p:spTree>
    <p:extLst>
      <p:ext uri="{BB962C8B-B14F-4D97-AF65-F5344CB8AC3E}">
        <p14:creationId xmlns:p14="http://schemas.microsoft.com/office/powerpoint/2010/main" val="7165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A’s: Assist, Arrange</a:t>
            </a:r>
            <a:endParaRPr lang="en-US" dirty="0"/>
          </a:p>
        </p:txBody>
      </p:sp>
      <p:sp>
        <p:nvSpPr>
          <p:cNvPr id="3" name="Content Placeholder 2"/>
          <p:cNvSpPr>
            <a:spLocks noGrp="1"/>
          </p:cNvSpPr>
          <p:nvPr>
            <p:ph idx="1"/>
          </p:nvPr>
        </p:nvSpPr>
        <p:spPr/>
        <p:txBody>
          <a:bodyPr/>
          <a:lstStyle/>
          <a:p>
            <a:r>
              <a:rPr lang="en-US" sz="3600" dirty="0" smtClean="0"/>
              <a:t>For the patient </a:t>
            </a:r>
            <a:r>
              <a:rPr lang="en-US" sz="3600" b="1" u="sng" dirty="0" smtClean="0">
                <a:effectLst>
                  <a:outerShdw blurRad="38100" dist="38100" dir="2700000" algn="tl">
                    <a:srgbClr val="000000">
                      <a:alpha val="43137"/>
                    </a:srgbClr>
                  </a:outerShdw>
                </a:effectLst>
              </a:rPr>
              <a:t>willing</a:t>
            </a:r>
            <a:r>
              <a:rPr lang="en-US" sz="3600" dirty="0" smtClean="0"/>
              <a:t> to set a Quit Date, </a:t>
            </a:r>
            <a:r>
              <a:rPr lang="en-US" sz="3600" u="sng" dirty="0" smtClean="0"/>
              <a:t>assist</a:t>
            </a:r>
            <a:r>
              <a:rPr lang="en-US" sz="3600" dirty="0" smtClean="0"/>
              <a:t> the patient in making a Quit Plan</a:t>
            </a:r>
          </a:p>
          <a:p>
            <a:pPr lvl="1"/>
            <a:r>
              <a:rPr lang="en-US" sz="3200" dirty="0" smtClean="0"/>
              <a:t>Provide resources and educational materials</a:t>
            </a:r>
          </a:p>
          <a:p>
            <a:pPr lvl="1"/>
            <a:r>
              <a:rPr lang="en-US" sz="3200" dirty="0" smtClean="0"/>
              <a:t>Set quit date, treatment plan</a:t>
            </a:r>
          </a:p>
          <a:p>
            <a:pPr marL="457200" lvl="1" indent="0">
              <a:buNone/>
            </a:pPr>
            <a:r>
              <a:rPr lang="en-US" sz="3200" u="sng" dirty="0" smtClean="0"/>
              <a:t>Arrange</a:t>
            </a:r>
            <a:r>
              <a:rPr lang="en-US" sz="3200" dirty="0" smtClean="0"/>
              <a:t>: Make referrals  to intensive programs</a:t>
            </a:r>
          </a:p>
          <a:p>
            <a:endParaRPr lang="en-US" dirty="0"/>
          </a:p>
        </p:txBody>
      </p:sp>
    </p:spTree>
    <p:extLst>
      <p:ext uri="{BB962C8B-B14F-4D97-AF65-F5344CB8AC3E}">
        <p14:creationId xmlns:p14="http://schemas.microsoft.com/office/powerpoint/2010/main" val="2948606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Guideline Recommendation-</a:t>
            </a:r>
            <a:br>
              <a:rPr lang="en-US" sz="3600" dirty="0" smtClean="0"/>
            </a:br>
            <a:r>
              <a:rPr lang="en-US" sz="3600" dirty="0" smtClean="0"/>
              <a:t> “Provide Adequate Training and Resources”</a:t>
            </a:r>
            <a:endParaRPr lang="en-US" sz="3600" dirty="0"/>
          </a:p>
        </p:txBody>
      </p:sp>
      <p:sp>
        <p:nvSpPr>
          <p:cNvPr id="3" name="Content Placeholder 2"/>
          <p:cNvSpPr>
            <a:spLocks noGrp="1"/>
          </p:cNvSpPr>
          <p:nvPr>
            <p:ph idx="1"/>
          </p:nvPr>
        </p:nvSpPr>
        <p:spPr/>
        <p:txBody>
          <a:bodyPr/>
          <a:lstStyle/>
          <a:p>
            <a:r>
              <a:rPr lang="en-US" dirty="0" smtClean="0"/>
              <a:t>Knowledgeable Providers</a:t>
            </a:r>
          </a:p>
          <a:p>
            <a:r>
              <a:rPr lang="en-US" dirty="0" smtClean="0"/>
              <a:t>Knowledgeable Patients</a:t>
            </a:r>
          </a:p>
          <a:p>
            <a:r>
              <a:rPr lang="en-US" dirty="0" smtClean="0"/>
              <a:t>Skilled in Counseling and Brief Action Planning</a:t>
            </a:r>
          </a:p>
          <a:p>
            <a:endParaRPr lang="en-US" dirty="0"/>
          </a:p>
        </p:txBody>
      </p:sp>
    </p:spTree>
    <p:extLst>
      <p:ext uri="{BB962C8B-B14F-4D97-AF65-F5344CB8AC3E}">
        <p14:creationId xmlns:p14="http://schemas.microsoft.com/office/powerpoint/2010/main" val="89468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US" sz="4800" dirty="0" smtClean="0"/>
              <a:t>The Health Consequences of Smoking—50 Years of Progress: A Report of the Surgeon General </a:t>
            </a:r>
            <a:endParaRPr lang="en-US" sz="4800" dirty="0"/>
          </a:p>
        </p:txBody>
      </p:sp>
    </p:spTree>
    <p:extLst>
      <p:ext uri="{BB962C8B-B14F-4D97-AF65-F5344CB8AC3E}">
        <p14:creationId xmlns:p14="http://schemas.microsoft.com/office/powerpoint/2010/main" val="3170825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Is Power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Do you know:  Tobacco Abuse PREVALENCE?</a:t>
            </a:r>
          </a:p>
          <a:p>
            <a:pPr marL="0" indent="0">
              <a:buNone/>
            </a:pPr>
            <a:r>
              <a:rPr lang="en-US" dirty="0" smtClean="0"/>
              <a:t>Can you relay: Health Consequences Information?</a:t>
            </a:r>
          </a:p>
          <a:p>
            <a:pPr marL="0" indent="0">
              <a:buNone/>
            </a:pPr>
            <a:r>
              <a:rPr lang="en-US" dirty="0" smtClean="0"/>
              <a:t>Can you discuss: Causes/contributions to tobacco abuse in our society?</a:t>
            </a:r>
          </a:p>
          <a:p>
            <a:pPr marL="0" indent="0">
              <a:buNone/>
            </a:pPr>
            <a:r>
              <a:rPr lang="en-US" dirty="0" smtClean="0"/>
              <a:t>Do you know harmful effects from e-cigs?</a:t>
            </a:r>
          </a:p>
          <a:p>
            <a:pPr marL="0" indent="0">
              <a:buNone/>
            </a:pPr>
            <a:r>
              <a:rPr lang="en-US" dirty="0" smtClean="0"/>
              <a:t>Can you discuss the stages of change (readiness to quit) and what motivational interviewing techniques are appropriate for each stage?</a:t>
            </a:r>
          </a:p>
          <a:p>
            <a:pPr marL="0" indent="0">
              <a:buNone/>
            </a:pPr>
            <a:r>
              <a:rPr lang="en-US" dirty="0" smtClean="0"/>
              <a:t>Are you comfortable assisting with Quit Plans?</a:t>
            </a:r>
            <a:endParaRPr lang="en-US" dirty="0"/>
          </a:p>
        </p:txBody>
      </p:sp>
    </p:spTree>
    <p:extLst>
      <p:ext uri="{BB962C8B-B14F-4D97-AF65-F5344CB8AC3E}">
        <p14:creationId xmlns:p14="http://schemas.microsoft.com/office/powerpoint/2010/main" val="920524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Chain of Addiction</a:t>
            </a:r>
            <a:endParaRPr lang="en-US" dirty="0"/>
          </a:p>
        </p:txBody>
      </p:sp>
      <p:sp>
        <p:nvSpPr>
          <p:cNvPr id="3" name="Content Placeholder 2"/>
          <p:cNvSpPr>
            <a:spLocks noGrp="1"/>
          </p:cNvSpPr>
          <p:nvPr>
            <p:ph idx="1"/>
          </p:nvPr>
        </p:nvSpPr>
        <p:spPr/>
        <p:txBody>
          <a:bodyPr/>
          <a:lstStyle/>
          <a:p>
            <a:pPr marL="0" indent="0" algn="ctr">
              <a:buNone/>
            </a:pPr>
            <a:r>
              <a:rPr lang="en-US" b="1" dirty="0"/>
              <a:t>3 Chain Link of </a:t>
            </a:r>
            <a:r>
              <a:rPr lang="en-US" b="1" dirty="0" smtClean="0"/>
              <a:t>Addiction Model</a:t>
            </a:r>
          </a:p>
          <a:p>
            <a:pPr algn="ctr">
              <a:buNone/>
            </a:pPr>
            <a:r>
              <a:rPr lang="en-US" sz="4000" dirty="0"/>
              <a:t>Biological</a:t>
            </a:r>
          </a:p>
          <a:p>
            <a:pPr algn="ctr">
              <a:buNone/>
            </a:pPr>
            <a:r>
              <a:rPr lang="en-US" sz="4000" dirty="0"/>
              <a:t>Psychological</a:t>
            </a:r>
          </a:p>
          <a:p>
            <a:pPr algn="ctr">
              <a:buNone/>
            </a:pPr>
            <a:r>
              <a:rPr lang="en-US" sz="4000" dirty="0"/>
              <a:t>Sociocultural</a:t>
            </a:r>
          </a:p>
          <a:p>
            <a:pPr marL="0" indent="0" algn="ctr">
              <a:buNone/>
            </a:pPr>
            <a:endParaRPr lang="en-US" sz="4000" dirty="0"/>
          </a:p>
        </p:txBody>
      </p:sp>
    </p:spTree>
    <p:extLst>
      <p:ext uri="{BB962C8B-B14F-4D97-AF65-F5344CB8AC3E}">
        <p14:creationId xmlns:p14="http://schemas.microsoft.com/office/powerpoint/2010/main" val="1892358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Addiction</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Example:</a:t>
            </a:r>
          </a:p>
          <a:p>
            <a:pPr marL="0" indent="0" algn="ctr">
              <a:buNone/>
            </a:pPr>
            <a:r>
              <a:rPr lang="en-US" dirty="0"/>
              <a:t>Heroin Addicted Vietnam </a:t>
            </a:r>
            <a:r>
              <a:rPr lang="en-US" dirty="0" smtClean="0"/>
              <a:t>Vets</a:t>
            </a:r>
          </a:p>
          <a:p>
            <a:r>
              <a:rPr lang="en-US" dirty="0"/>
              <a:t>15 % U.S. servicemen in Vietnam were addicts</a:t>
            </a:r>
          </a:p>
          <a:p>
            <a:r>
              <a:rPr lang="en-US" dirty="0"/>
              <a:t> Only 5 % relapsed to heroin use in the 1</a:t>
            </a:r>
            <a:r>
              <a:rPr lang="en-US" baseline="30000" dirty="0"/>
              <a:t>st</a:t>
            </a:r>
            <a:r>
              <a:rPr lang="en-US" dirty="0"/>
              <a:t> year</a:t>
            </a:r>
          </a:p>
          <a:p>
            <a:r>
              <a:rPr lang="en-US" dirty="0"/>
              <a:t>Compared to 90% relapse rates in US</a:t>
            </a:r>
          </a:p>
          <a:p>
            <a:r>
              <a:rPr lang="en-US" b="1" u="sng" dirty="0">
                <a:effectLst>
                  <a:outerShdw blurRad="38100" dist="38100" dir="2700000" algn="tl">
                    <a:srgbClr val="000000">
                      <a:alpha val="43137"/>
                    </a:srgbClr>
                  </a:outerShdw>
                </a:effectLst>
              </a:rPr>
              <a:t>45 % of what people do every day is in the same environment and is repeated</a:t>
            </a:r>
          </a:p>
          <a:p>
            <a:r>
              <a:rPr lang="en-US" dirty="0"/>
              <a:t>Outsourcing the control of the behavior to environment</a:t>
            </a:r>
            <a:endParaRPr lang="en-US" dirty="0">
              <a:solidFill>
                <a:srgbClr val="FF0000"/>
              </a:solidFill>
            </a:endParaRPr>
          </a:p>
          <a:p>
            <a:endParaRPr lang="en-US" dirty="0"/>
          </a:p>
          <a:p>
            <a:pPr marL="0" indent="0" algn="ctr">
              <a:buNone/>
            </a:pPr>
            <a:endParaRPr lang="en-US" dirty="0"/>
          </a:p>
        </p:txBody>
      </p:sp>
    </p:spTree>
    <p:extLst>
      <p:ext uri="{BB962C8B-B14F-4D97-AF65-F5344CB8AC3E}">
        <p14:creationId xmlns:p14="http://schemas.microsoft.com/office/powerpoint/2010/main" val="1343126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Knowledgeable Providers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Pharmacists Role</a:t>
            </a:r>
          </a:p>
          <a:p>
            <a:r>
              <a:rPr lang="en-US" dirty="0"/>
              <a:t>Counseling</a:t>
            </a:r>
          </a:p>
          <a:p>
            <a:r>
              <a:rPr lang="en-US" dirty="0"/>
              <a:t>Brief intervention</a:t>
            </a:r>
          </a:p>
          <a:p>
            <a:r>
              <a:rPr lang="en-US" dirty="0"/>
              <a:t>Motivational Inter</a:t>
            </a:r>
            <a:r>
              <a:rPr lang="en-US" b="1" dirty="0"/>
              <a:t>v</a:t>
            </a:r>
            <a:r>
              <a:rPr lang="en-US" dirty="0"/>
              <a:t>iewing</a:t>
            </a:r>
          </a:p>
          <a:p>
            <a:r>
              <a:rPr lang="en-US" dirty="0"/>
              <a:t>Development of individualized quit plans </a:t>
            </a:r>
          </a:p>
          <a:p>
            <a:r>
              <a:rPr lang="en-US" dirty="0"/>
              <a:t>Pharmacotherapy selection, adjustment, monitoring, and follow up</a:t>
            </a:r>
          </a:p>
          <a:p>
            <a:r>
              <a:rPr lang="en-US" dirty="0"/>
              <a:t>Clinic Development</a:t>
            </a:r>
          </a:p>
          <a:p>
            <a:endParaRPr lang="en-US" dirty="0"/>
          </a:p>
          <a:p>
            <a:endParaRPr lang="en-US" dirty="0"/>
          </a:p>
          <a:p>
            <a:pPr marL="0" indent="0" algn="ctr">
              <a:buNone/>
            </a:pPr>
            <a:endParaRPr lang="en-US" dirty="0"/>
          </a:p>
        </p:txBody>
      </p:sp>
    </p:spTree>
    <p:extLst>
      <p:ext uri="{BB962C8B-B14F-4D97-AF65-F5344CB8AC3E}">
        <p14:creationId xmlns:p14="http://schemas.microsoft.com/office/powerpoint/2010/main" val="881163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Knowledgeable Providers- Then Why Aren’t We Assisting?</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a:t>Pharmacist (Lack of) </a:t>
            </a:r>
            <a:r>
              <a:rPr lang="en-US" b="1" dirty="0" smtClean="0"/>
              <a:t>Involvement</a:t>
            </a:r>
          </a:p>
          <a:p>
            <a:r>
              <a:rPr lang="en-US" dirty="0"/>
              <a:t>71% of pharmacists cite importance in assisting patients with quitting</a:t>
            </a:r>
            <a:r>
              <a:rPr lang="en-US" dirty="0">
                <a:solidFill>
                  <a:srgbClr val="FF0000"/>
                </a:solidFill>
              </a:rPr>
              <a:t> </a:t>
            </a:r>
            <a:endParaRPr lang="en-US" baseline="30000" dirty="0">
              <a:solidFill>
                <a:srgbClr val="FF0000"/>
              </a:solidFill>
            </a:endParaRPr>
          </a:p>
          <a:p>
            <a:r>
              <a:rPr lang="en-US" dirty="0"/>
              <a:t>45% of pharmacists were interested in providing services </a:t>
            </a:r>
            <a:endParaRPr lang="en-US" dirty="0">
              <a:solidFill>
                <a:srgbClr val="FF0000"/>
              </a:solidFill>
            </a:endParaRPr>
          </a:p>
          <a:p>
            <a:r>
              <a:rPr lang="en-US" dirty="0"/>
              <a:t>Only </a:t>
            </a:r>
            <a:r>
              <a:rPr lang="en-US" dirty="0">
                <a:solidFill>
                  <a:srgbClr val="FFFF00"/>
                </a:solidFill>
              </a:rPr>
              <a:t>5–7% </a:t>
            </a:r>
            <a:r>
              <a:rPr lang="en-US" dirty="0"/>
              <a:t>of patients report that a pharmacist has ever inquired about their tobacco use </a:t>
            </a:r>
          </a:p>
          <a:p>
            <a:r>
              <a:rPr lang="en-US" dirty="0"/>
              <a:t>Pharmacists  report low levels of participation in tobacco-cessation activities</a:t>
            </a:r>
          </a:p>
          <a:p>
            <a:pPr marL="0" indent="0" algn="ctr">
              <a:buNone/>
            </a:pPr>
            <a:endParaRPr lang="en-US" dirty="0"/>
          </a:p>
        </p:txBody>
      </p:sp>
    </p:spTree>
    <p:extLst>
      <p:ext uri="{BB962C8B-B14F-4D97-AF65-F5344CB8AC3E}">
        <p14:creationId xmlns:p14="http://schemas.microsoft.com/office/powerpoint/2010/main" val="3501175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Pharmacist Perceived Barriers</a:t>
            </a:r>
            <a:endParaRPr lang="en-US" dirty="0"/>
          </a:p>
        </p:txBody>
      </p:sp>
      <p:sp>
        <p:nvSpPr>
          <p:cNvPr id="3" name="Content Placeholder 2"/>
          <p:cNvSpPr>
            <a:spLocks noGrp="1"/>
          </p:cNvSpPr>
          <p:nvPr>
            <p:ph idx="1"/>
          </p:nvPr>
        </p:nvSpPr>
        <p:spPr/>
        <p:txBody>
          <a:bodyPr>
            <a:normAutofit lnSpcReduction="10000"/>
          </a:bodyPr>
          <a:lstStyle/>
          <a:p>
            <a:r>
              <a:rPr lang="en-US" dirty="0"/>
              <a:t>Fear of offending or alienating patients</a:t>
            </a:r>
          </a:p>
          <a:p>
            <a:r>
              <a:rPr lang="en-US" dirty="0"/>
              <a:t>Lack of time </a:t>
            </a:r>
          </a:p>
          <a:p>
            <a:r>
              <a:rPr lang="en-US" dirty="0"/>
              <a:t>Smokers who receive counseling about importance of smoking cessation have improved satisfaction with their health care</a:t>
            </a:r>
          </a:p>
          <a:p>
            <a:r>
              <a:rPr lang="en-US" dirty="0"/>
              <a:t>May not only improve the life of your patient but may also enhance patient loyalty</a:t>
            </a:r>
          </a:p>
          <a:p>
            <a:r>
              <a:rPr lang="en-US" dirty="0"/>
              <a:t>Be confident and ask about tobacco status</a:t>
            </a:r>
            <a:br>
              <a:rPr lang="en-US" dirty="0"/>
            </a:br>
            <a:endParaRPr lang="en-US" i="1" dirty="0"/>
          </a:p>
          <a:p>
            <a:pPr marL="0" indent="0">
              <a:buNone/>
            </a:pPr>
            <a:endParaRPr lang="en-US" dirty="0"/>
          </a:p>
        </p:txBody>
      </p:sp>
    </p:spTree>
    <p:extLst>
      <p:ext uri="{BB962C8B-B14F-4D97-AF65-F5344CB8AC3E}">
        <p14:creationId xmlns:p14="http://schemas.microsoft.com/office/powerpoint/2010/main" val="1223994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Look At What Patients Think About Pharmacists</a:t>
            </a:r>
            <a:endParaRPr lang="en-US" dirty="0"/>
          </a:p>
        </p:txBody>
      </p:sp>
      <p:sp>
        <p:nvSpPr>
          <p:cNvPr id="3" name="Content Placeholder 2"/>
          <p:cNvSpPr>
            <a:spLocks noGrp="1"/>
          </p:cNvSpPr>
          <p:nvPr>
            <p:ph idx="1"/>
          </p:nvPr>
        </p:nvSpPr>
        <p:spPr/>
        <p:txBody>
          <a:bodyPr>
            <a:normAutofit lnSpcReduction="10000"/>
          </a:bodyPr>
          <a:lstStyle/>
          <a:p>
            <a:r>
              <a:rPr lang="en-US" dirty="0"/>
              <a:t>Availability of information and resources was viewed positively </a:t>
            </a:r>
          </a:p>
          <a:p>
            <a:r>
              <a:rPr lang="en-US" dirty="0"/>
              <a:t>Accepting of pharmacist tobacco cessation interventions</a:t>
            </a:r>
          </a:p>
          <a:p>
            <a:r>
              <a:rPr lang="en-US" dirty="0"/>
              <a:t>Felt it was the duty of the pharmacist to ask, advise, &amp; offer tobacco cessation counseling</a:t>
            </a:r>
          </a:p>
          <a:p>
            <a:r>
              <a:rPr lang="en-US" dirty="0"/>
              <a:t>85 % agreed pharmacies were the most convenient places for tobacco cessation programs</a:t>
            </a:r>
          </a:p>
          <a:p>
            <a:pPr marL="0" indent="0">
              <a:buNone/>
            </a:pPr>
            <a:endParaRPr lang="en-US" dirty="0"/>
          </a:p>
        </p:txBody>
      </p:sp>
    </p:spTree>
    <p:extLst>
      <p:ext uri="{BB962C8B-B14F-4D97-AF65-F5344CB8AC3E}">
        <p14:creationId xmlns:p14="http://schemas.microsoft.com/office/powerpoint/2010/main" val="124009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Change and MI</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smtClean="0"/>
              <a:t>Stage 1: Not Ready to Quit</a:t>
            </a:r>
          </a:p>
          <a:p>
            <a:r>
              <a:rPr lang="en-US" b="1" dirty="0"/>
              <a:t>DO</a:t>
            </a:r>
          </a:p>
          <a:p>
            <a:pPr marL="0" indent="0">
              <a:buNone/>
            </a:pPr>
            <a:r>
              <a:rPr lang="en-US" dirty="0" smtClean="0"/>
              <a:t>Strongly </a:t>
            </a:r>
            <a:r>
              <a:rPr lang="en-US" dirty="0"/>
              <a:t>advise to quit</a:t>
            </a:r>
          </a:p>
          <a:p>
            <a:pPr marL="0" indent="0">
              <a:buNone/>
            </a:pPr>
            <a:r>
              <a:rPr lang="en-US" dirty="0" smtClean="0"/>
              <a:t> </a:t>
            </a:r>
            <a:r>
              <a:rPr lang="en-US" dirty="0"/>
              <a:t>Provide information</a:t>
            </a:r>
          </a:p>
          <a:p>
            <a:pPr marL="0" indent="0">
              <a:buNone/>
            </a:pPr>
            <a:r>
              <a:rPr lang="en-US" dirty="0" smtClean="0"/>
              <a:t>Ask </a:t>
            </a:r>
            <a:r>
              <a:rPr lang="en-US" dirty="0"/>
              <a:t>noninvasive </a:t>
            </a:r>
            <a:r>
              <a:rPr lang="en-US" dirty="0" smtClean="0"/>
              <a:t>questions;</a:t>
            </a:r>
          </a:p>
          <a:p>
            <a:pPr marL="0" indent="0">
              <a:buNone/>
            </a:pPr>
            <a:r>
              <a:rPr lang="en-US" dirty="0" smtClean="0"/>
              <a:t>	identify </a:t>
            </a:r>
            <a:r>
              <a:rPr lang="en-US" dirty="0"/>
              <a:t>reasons for tobacco use</a:t>
            </a:r>
          </a:p>
          <a:p>
            <a:pPr marL="0" indent="0">
              <a:buNone/>
            </a:pPr>
            <a:r>
              <a:rPr lang="en-US" dirty="0" smtClean="0"/>
              <a:t> </a:t>
            </a:r>
            <a:r>
              <a:rPr lang="en-US" dirty="0"/>
              <a:t>Raise awareness of health</a:t>
            </a:r>
          </a:p>
          <a:p>
            <a:pPr marL="0" indent="0">
              <a:buNone/>
            </a:pPr>
            <a:r>
              <a:rPr lang="en-US" dirty="0" smtClean="0"/>
              <a:t>	consequences/concerns</a:t>
            </a:r>
            <a:endParaRPr lang="en-US" dirty="0"/>
          </a:p>
          <a:p>
            <a:pPr marL="0" indent="0">
              <a:buNone/>
            </a:pPr>
            <a:r>
              <a:rPr lang="en-US" dirty="0" smtClean="0"/>
              <a:t> </a:t>
            </a:r>
            <a:r>
              <a:rPr lang="en-US" dirty="0"/>
              <a:t>Demonstrate empathy, foster</a:t>
            </a:r>
          </a:p>
          <a:p>
            <a:pPr marL="0" indent="0">
              <a:buNone/>
            </a:pPr>
            <a:r>
              <a:rPr lang="en-US" dirty="0" smtClean="0"/>
              <a:t>	communication</a:t>
            </a:r>
            <a:endParaRPr lang="en-US" dirty="0"/>
          </a:p>
          <a:p>
            <a:pPr marL="0" indent="0">
              <a:buNone/>
            </a:pPr>
            <a:r>
              <a:rPr lang="en-US" dirty="0" smtClean="0"/>
              <a:t> </a:t>
            </a:r>
            <a:r>
              <a:rPr lang="en-US" dirty="0"/>
              <a:t>Leave decision up to patient</a:t>
            </a:r>
          </a:p>
        </p:txBody>
      </p:sp>
    </p:spTree>
    <p:extLst>
      <p:ext uri="{BB962C8B-B14F-4D97-AF65-F5344CB8AC3E}">
        <p14:creationId xmlns:p14="http://schemas.microsoft.com/office/powerpoint/2010/main" val="1104999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Change and MI</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Stage 2: Ready to Quit</a:t>
            </a:r>
          </a:p>
          <a:p>
            <a:r>
              <a:rPr lang="en-US" b="1" dirty="0"/>
              <a:t>Ready to quit in the next month</a:t>
            </a:r>
          </a:p>
          <a:p>
            <a:r>
              <a:rPr lang="en-US" dirty="0" smtClean="0"/>
              <a:t>Patients </a:t>
            </a:r>
            <a:r>
              <a:rPr lang="en-US" dirty="0"/>
              <a:t>are aware of the need to, and the </a:t>
            </a:r>
            <a:r>
              <a:rPr lang="en-US" dirty="0" smtClean="0"/>
              <a:t>benefits of</a:t>
            </a:r>
            <a:r>
              <a:rPr lang="en-US" dirty="0"/>
              <a:t>, making the behavioral change.</a:t>
            </a:r>
          </a:p>
          <a:p>
            <a:r>
              <a:rPr lang="en-US" dirty="0" smtClean="0"/>
              <a:t>Patients </a:t>
            </a:r>
            <a:r>
              <a:rPr lang="en-US" dirty="0"/>
              <a:t>are getting ready to take action</a:t>
            </a:r>
            <a:r>
              <a:rPr lang="en-US" dirty="0" smtClean="0"/>
              <a:t>.</a:t>
            </a:r>
          </a:p>
          <a:p>
            <a:pPr marL="0" indent="0">
              <a:buNone/>
            </a:pPr>
            <a:r>
              <a:rPr lang="en-US" dirty="0" smtClean="0"/>
              <a:t>**Discuss Key Issues, Facilitate Quitting Process</a:t>
            </a:r>
          </a:p>
          <a:p>
            <a:endParaRPr lang="en-US" dirty="0"/>
          </a:p>
          <a:p>
            <a:endParaRPr lang="en-US" b="1" dirty="0" smtClean="0"/>
          </a:p>
          <a:p>
            <a:r>
              <a:rPr lang="en-US" b="1" dirty="0" smtClean="0"/>
              <a:t>GOAL</a:t>
            </a:r>
            <a:r>
              <a:rPr lang="en-US" b="1" dirty="0"/>
              <a:t>: </a:t>
            </a:r>
            <a:r>
              <a:rPr lang="en-US" dirty="0"/>
              <a:t>Achieve cessation</a:t>
            </a:r>
            <a:r>
              <a:rPr lang="en-US" dirty="0" smtClean="0"/>
              <a:t>.</a:t>
            </a:r>
            <a:endParaRPr lang="en-US" dirty="0"/>
          </a:p>
        </p:txBody>
      </p:sp>
    </p:spTree>
    <p:extLst>
      <p:ext uri="{BB962C8B-B14F-4D97-AF65-F5344CB8AC3E}">
        <p14:creationId xmlns:p14="http://schemas.microsoft.com/office/powerpoint/2010/main" val="3874370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 </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The Basics</a:t>
            </a:r>
            <a:endParaRPr lang="en-US" sz="6000" dirty="0"/>
          </a:p>
        </p:txBody>
      </p:sp>
    </p:spTree>
    <p:extLst>
      <p:ext uri="{BB962C8B-B14F-4D97-AF65-F5344CB8AC3E}">
        <p14:creationId xmlns:p14="http://schemas.microsoft.com/office/powerpoint/2010/main" val="356098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On January 11, 1964, Luther L. Terry, M.D., the 9th Surgeon General of the United States, released the first report on the health consequences of smoking: </a:t>
            </a:r>
            <a:r>
              <a:rPr lang="en-US" i="1" dirty="0" smtClean="0"/>
              <a:t>Smoking and Health: Report of the Advisory Committee of the Surgeon General of the Public Health Service</a:t>
            </a:r>
          </a:p>
        </p:txBody>
      </p:sp>
    </p:spTree>
    <p:extLst>
      <p:ext uri="{BB962C8B-B14F-4D97-AF65-F5344CB8AC3E}">
        <p14:creationId xmlns:p14="http://schemas.microsoft.com/office/powerpoint/2010/main" val="3586856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Defined</a:t>
            </a:r>
            <a:endParaRPr lang="en-US" dirty="0"/>
          </a:p>
        </p:txBody>
      </p:sp>
      <p:sp>
        <p:nvSpPr>
          <p:cNvPr id="3" name="Content Placeholder 2"/>
          <p:cNvSpPr>
            <a:spLocks noGrp="1"/>
          </p:cNvSpPr>
          <p:nvPr>
            <p:ph idx="1"/>
          </p:nvPr>
        </p:nvSpPr>
        <p:spPr/>
        <p:txBody>
          <a:bodyPr>
            <a:normAutofit/>
          </a:bodyPr>
          <a:lstStyle/>
          <a:p>
            <a:pPr>
              <a:buNone/>
            </a:pPr>
            <a:r>
              <a:rPr lang="en-US" b="1" dirty="0" smtClean="0"/>
              <a:t>The most recent definition of motivational interviewing (2009) is:</a:t>
            </a:r>
          </a:p>
          <a:p>
            <a:pPr>
              <a:buNone/>
            </a:pPr>
            <a:r>
              <a:rPr lang="en-US" sz="4400" b="1" dirty="0" smtClean="0"/>
              <a:t>“A collaborative, person-centered form of guiding to elicit and strengthen motivation for change”</a:t>
            </a:r>
          </a:p>
        </p:txBody>
      </p:sp>
    </p:spTree>
    <p:extLst>
      <p:ext uri="{BB962C8B-B14F-4D97-AF65-F5344CB8AC3E}">
        <p14:creationId xmlns:p14="http://schemas.microsoft.com/office/powerpoint/2010/main" val="1110743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Motivational Interviewing (MI)</a:t>
            </a:r>
            <a:endParaRPr lang="en-US" dirty="0"/>
          </a:p>
        </p:txBody>
      </p:sp>
      <p:sp>
        <p:nvSpPr>
          <p:cNvPr id="3" name="Content Placeholder 2"/>
          <p:cNvSpPr>
            <a:spLocks noGrp="1"/>
          </p:cNvSpPr>
          <p:nvPr>
            <p:ph idx="1"/>
          </p:nvPr>
        </p:nvSpPr>
        <p:spPr/>
        <p:txBody>
          <a:bodyPr/>
          <a:lstStyle/>
          <a:p>
            <a:r>
              <a:rPr lang="en-US" sz="3200" dirty="0" smtClean="0"/>
              <a:t>Useful in Chronic Disease, Chronic Care Models?</a:t>
            </a:r>
          </a:p>
          <a:p>
            <a:r>
              <a:rPr lang="en-US" sz="3200" dirty="0" smtClean="0"/>
              <a:t>Useful in Health Promotion/Disease Prevention?</a:t>
            </a:r>
          </a:p>
          <a:p>
            <a:pPr algn="ctr">
              <a:buNone/>
            </a:pPr>
            <a:r>
              <a:rPr lang="en-US" sz="5400" dirty="0" smtClean="0"/>
              <a:t>YES!</a:t>
            </a:r>
          </a:p>
          <a:p>
            <a:pPr>
              <a:buNone/>
            </a:pPr>
            <a:r>
              <a:rPr lang="en-US" sz="3200" dirty="0" smtClean="0"/>
              <a:t>Evidence based standards guide self managed care with resulting improved outcomes.</a:t>
            </a:r>
          </a:p>
          <a:p>
            <a:pPr>
              <a:buNone/>
            </a:pPr>
            <a:endParaRPr lang="en-US" sz="3200" dirty="0" smtClean="0"/>
          </a:p>
          <a:p>
            <a:pPr>
              <a:buNone/>
            </a:pPr>
            <a:endParaRPr lang="en-US" sz="3200" dirty="0"/>
          </a:p>
        </p:txBody>
      </p:sp>
    </p:spTree>
    <p:extLst>
      <p:ext uri="{BB962C8B-B14F-4D97-AF65-F5344CB8AC3E}">
        <p14:creationId xmlns:p14="http://schemas.microsoft.com/office/powerpoint/2010/main" val="3920929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pPr algn="ctr"/>
            <a:r>
              <a:rPr lang="en-US" dirty="0" smtClean="0"/>
              <a:t>Motivational Interviewing TOOLS</a:t>
            </a:r>
            <a:endParaRPr lang="en-US" dirty="0"/>
          </a:p>
        </p:txBody>
      </p:sp>
      <p:sp>
        <p:nvSpPr>
          <p:cNvPr id="3" name="Content Placeholder 2"/>
          <p:cNvSpPr>
            <a:spLocks noGrp="1"/>
          </p:cNvSpPr>
          <p:nvPr>
            <p:ph idx="1"/>
          </p:nvPr>
        </p:nvSpPr>
        <p:spPr>
          <a:xfrm>
            <a:off x="457200" y="1600200"/>
            <a:ext cx="8229600" cy="4953000"/>
          </a:xfrm>
        </p:spPr>
        <p:txBody>
          <a:bodyPr>
            <a:normAutofit fontScale="92500"/>
          </a:bodyPr>
          <a:lstStyle/>
          <a:p>
            <a:pPr marL="0" indent="0" algn="ctr">
              <a:buNone/>
            </a:pPr>
            <a:r>
              <a:rPr lang="en-US" sz="5400" dirty="0" smtClean="0"/>
              <a:t>“READS”</a:t>
            </a:r>
          </a:p>
          <a:p>
            <a:pPr marL="0" indent="0">
              <a:buNone/>
            </a:pPr>
            <a:r>
              <a:rPr lang="en-US" sz="3600" dirty="0" smtClean="0"/>
              <a:t>Roll with Resistance</a:t>
            </a:r>
          </a:p>
          <a:p>
            <a:pPr marL="0" indent="0">
              <a:buNone/>
            </a:pPr>
            <a:r>
              <a:rPr lang="en-US" sz="3600" dirty="0" smtClean="0"/>
              <a:t>Empathy (rephrase, repeat what patient said)</a:t>
            </a:r>
          </a:p>
          <a:p>
            <a:pPr marL="0" indent="0">
              <a:buNone/>
            </a:pPr>
            <a:r>
              <a:rPr lang="en-US" sz="3600" dirty="0" smtClean="0"/>
              <a:t>Avoid arguing</a:t>
            </a:r>
          </a:p>
          <a:p>
            <a:pPr marL="0" indent="0">
              <a:buNone/>
            </a:pPr>
            <a:r>
              <a:rPr lang="en-US" sz="3600" dirty="0" smtClean="0"/>
              <a:t>Develop Discrepancy (“one </a:t>
            </a:r>
            <a:r>
              <a:rPr lang="en-US" sz="3600" dirty="0" err="1" smtClean="0"/>
              <a:t>one</a:t>
            </a:r>
            <a:r>
              <a:rPr lang="en-US" sz="3600" dirty="0" smtClean="0"/>
              <a:t> hand…on the other hand…” What is said vs what is being done.)</a:t>
            </a:r>
          </a:p>
          <a:p>
            <a:pPr marL="0" indent="0">
              <a:buNone/>
            </a:pPr>
            <a:r>
              <a:rPr lang="en-US" sz="3600" dirty="0" smtClean="0"/>
              <a:t>Support Self Efficacy</a:t>
            </a:r>
          </a:p>
          <a:p>
            <a:pPr marL="0" indent="0" algn="ctr">
              <a:buNone/>
            </a:pPr>
            <a:endParaRPr lang="en-US" sz="8800" dirty="0" smtClean="0"/>
          </a:p>
          <a:p>
            <a:pPr>
              <a:buNone/>
            </a:pPr>
            <a:endParaRPr lang="en-US" sz="8800" dirty="0" smtClean="0"/>
          </a:p>
        </p:txBody>
      </p:sp>
    </p:spTree>
    <p:extLst>
      <p:ext uri="{BB962C8B-B14F-4D97-AF65-F5344CB8AC3E}">
        <p14:creationId xmlns:p14="http://schemas.microsoft.com/office/powerpoint/2010/main" val="2184823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Tool Kit:   “R”</a:t>
            </a:r>
            <a:endParaRPr lang="en-US" sz="6600" b="1" dirty="0"/>
          </a:p>
        </p:txBody>
      </p:sp>
      <p:sp>
        <p:nvSpPr>
          <p:cNvPr id="3" name="Content Placeholder 2"/>
          <p:cNvSpPr>
            <a:spLocks noGrp="1"/>
          </p:cNvSpPr>
          <p:nvPr>
            <p:ph idx="1"/>
          </p:nvPr>
        </p:nvSpPr>
        <p:spPr/>
        <p:txBody>
          <a:bodyPr>
            <a:normAutofit/>
          </a:bodyPr>
          <a:lstStyle/>
          <a:p>
            <a:endParaRPr lang="en-US" dirty="0" smtClean="0"/>
          </a:p>
          <a:p>
            <a:pPr>
              <a:buNone/>
            </a:pPr>
            <a:r>
              <a:rPr lang="en-US" dirty="0" smtClean="0"/>
              <a:t> </a:t>
            </a:r>
            <a:r>
              <a:rPr lang="en-US" sz="5400" b="1" dirty="0" smtClean="0"/>
              <a:t>Roll with resistance</a:t>
            </a:r>
          </a:p>
          <a:p>
            <a:pPr>
              <a:buNone/>
            </a:pPr>
            <a:r>
              <a:rPr lang="en-US" dirty="0" smtClean="0"/>
              <a:t> </a:t>
            </a:r>
            <a:r>
              <a:rPr lang="en-US" sz="3200" dirty="0" smtClean="0"/>
              <a:t>Example – “You are not ready to quit smoking at this time.”</a:t>
            </a:r>
          </a:p>
          <a:p>
            <a:pPr algn="ctr">
              <a:buNone/>
            </a:pPr>
            <a:r>
              <a:rPr lang="en-US" sz="3200" b="1" i="1" u="sng" dirty="0" smtClean="0"/>
              <a:t>When to use ?</a:t>
            </a:r>
          </a:p>
          <a:p>
            <a:pPr algn="ctr">
              <a:buNone/>
            </a:pPr>
            <a:r>
              <a:rPr lang="en-US" sz="3200" b="1" i="1" u="sng" dirty="0"/>
              <a:t>W</a:t>
            </a:r>
            <a:r>
              <a:rPr lang="en-US" sz="3200" b="1" i="1" u="sng" dirty="0" smtClean="0"/>
              <a:t>hen patients are expressing issue resistance</a:t>
            </a:r>
          </a:p>
        </p:txBody>
      </p:sp>
    </p:spTree>
    <p:extLst>
      <p:ext uri="{BB962C8B-B14F-4D97-AF65-F5344CB8AC3E}">
        <p14:creationId xmlns:p14="http://schemas.microsoft.com/office/powerpoint/2010/main" val="2190112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Tool Kit:  “E”</a:t>
            </a:r>
            <a:endParaRPr lang="en-US" sz="6600" b="1"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sz="5400" b="1" dirty="0" smtClean="0"/>
              <a:t>Express empathy</a:t>
            </a:r>
          </a:p>
          <a:p>
            <a:pPr>
              <a:buNone/>
            </a:pPr>
            <a:r>
              <a:rPr lang="en-US" sz="2800" dirty="0" smtClean="0"/>
              <a:t> </a:t>
            </a:r>
            <a:r>
              <a:rPr lang="en-US" sz="2800" b="1" dirty="0" smtClean="0"/>
              <a:t>Example – “You are worried that you may not be able to quit without your husband quitting.”</a:t>
            </a:r>
          </a:p>
          <a:p>
            <a:pPr algn="ctr">
              <a:buNone/>
            </a:pPr>
            <a:endParaRPr lang="en-US" sz="2800" b="1" i="1" u="sng" dirty="0" smtClean="0"/>
          </a:p>
          <a:p>
            <a:pPr algn="ctr">
              <a:buNone/>
            </a:pPr>
            <a:r>
              <a:rPr lang="en-US" sz="2800" b="1" i="1" u="sng" dirty="0" smtClean="0"/>
              <a:t>When to use?  </a:t>
            </a:r>
          </a:p>
          <a:p>
            <a:pPr algn="ctr">
              <a:buNone/>
            </a:pPr>
            <a:r>
              <a:rPr lang="en-US" sz="2800" b="1" i="1" u="sng" dirty="0"/>
              <a:t>T</a:t>
            </a:r>
            <a:r>
              <a:rPr lang="en-US" sz="2800" b="1" i="1" u="sng" dirty="0" smtClean="0"/>
              <a:t>o demonstrate understanding and to address a patient’s core concern</a:t>
            </a:r>
          </a:p>
          <a:p>
            <a:pPr>
              <a:buNone/>
            </a:pPr>
            <a:r>
              <a:rPr lang="en-US" sz="2800" b="1" dirty="0" smtClean="0"/>
              <a:t>(Active Listening, Safe environment,  Support,  Information, Rephrase with “feeling”)</a:t>
            </a:r>
          </a:p>
          <a:p>
            <a:pPr>
              <a:buNone/>
            </a:pPr>
            <a:endParaRPr lang="en-US" sz="2800" b="1" dirty="0"/>
          </a:p>
        </p:txBody>
      </p:sp>
    </p:spTree>
    <p:extLst>
      <p:ext uri="{BB962C8B-B14F-4D97-AF65-F5344CB8AC3E}">
        <p14:creationId xmlns:p14="http://schemas.microsoft.com/office/powerpoint/2010/main" val="1957730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Tool Kit: “A”</a:t>
            </a:r>
            <a:endParaRPr lang="en-US" sz="6600" b="1" dirty="0"/>
          </a:p>
        </p:txBody>
      </p:sp>
      <p:sp>
        <p:nvSpPr>
          <p:cNvPr id="3" name="Content Placeholder 2"/>
          <p:cNvSpPr>
            <a:spLocks noGrp="1"/>
          </p:cNvSpPr>
          <p:nvPr>
            <p:ph idx="1"/>
          </p:nvPr>
        </p:nvSpPr>
        <p:spPr/>
        <p:txBody>
          <a:bodyPr>
            <a:normAutofit/>
          </a:bodyPr>
          <a:lstStyle/>
          <a:p>
            <a:pPr algn="ctr">
              <a:buNone/>
            </a:pPr>
            <a:r>
              <a:rPr lang="en-US" sz="4800" b="1" dirty="0" smtClean="0"/>
              <a:t>Avoid Argumentation</a:t>
            </a:r>
          </a:p>
          <a:p>
            <a:pPr>
              <a:buNone/>
            </a:pPr>
            <a:endParaRPr lang="en-US" dirty="0" smtClean="0"/>
          </a:p>
          <a:p>
            <a:pPr>
              <a:buNone/>
            </a:pPr>
            <a:r>
              <a:rPr lang="en-US" sz="2800" b="1" dirty="0" smtClean="0"/>
              <a:t>Example – “You do not see yourself quitting smoking 	at this time. What types of things are you willing to do to get your cholesterol down?”</a:t>
            </a:r>
          </a:p>
          <a:p>
            <a:pPr algn="ctr">
              <a:buNone/>
            </a:pPr>
            <a:r>
              <a:rPr lang="en-US" sz="2800" b="1" i="1" u="sng" dirty="0" smtClean="0"/>
              <a:t>When to use? </a:t>
            </a:r>
          </a:p>
          <a:p>
            <a:pPr>
              <a:buNone/>
            </a:pPr>
            <a:r>
              <a:rPr lang="en-US" sz="2800" b="1" i="1" u="sng" dirty="0" smtClean="0"/>
              <a:t>To demonstrate understanding and to prevent creating relational resistance</a:t>
            </a:r>
          </a:p>
          <a:p>
            <a:endParaRPr lang="en-US" sz="2800" b="1" dirty="0" smtClean="0"/>
          </a:p>
          <a:p>
            <a:endParaRPr lang="en-US" dirty="0"/>
          </a:p>
        </p:txBody>
      </p:sp>
    </p:spTree>
    <p:extLst>
      <p:ext uri="{BB962C8B-B14F-4D97-AF65-F5344CB8AC3E}">
        <p14:creationId xmlns:p14="http://schemas.microsoft.com/office/powerpoint/2010/main" val="3475348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b="1" dirty="0" smtClean="0"/>
              <a:t>Tool Kit: “D”</a:t>
            </a:r>
            <a:endParaRPr lang="en-US" sz="7200" b="1" dirty="0"/>
          </a:p>
        </p:txBody>
      </p:sp>
      <p:sp>
        <p:nvSpPr>
          <p:cNvPr id="3" name="Content Placeholder 2"/>
          <p:cNvSpPr>
            <a:spLocks noGrp="1"/>
          </p:cNvSpPr>
          <p:nvPr>
            <p:ph idx="1"/>
          </p:nvPr>
        </p:nvSpPr>
        <p:spPr>
          <a:xfrm>
            <a:off x="457200" y="1935480"/>
            <a:ext cx="8229600" cy="4846320"/>
          </a:xfrm>
        </p:spPr>
        <p:txBody>
          <a:bodyPr>
            <a:normAutofit fontScale="92500" lnSpcReduction="20000"/>
          </a:bodyPr>
          <a:lstStyle/>
          <a:p>
            <a:pPr algn="ctr">
              <a:buNone/>
            </a:pPr>
            <a:r>
              <a:rPr lang="en-US" sz="4400" b="1" dirty="0" smtClean="0"/>
              <a:t>Develop Discrepancy</a:t>
            </a:r>
          </a:p>
          <a:p>
            <a:pPr>
              <a:buNone/>
            </a:pPr>
            <a:r>
              <a:rPr lang="en-US" b="1" dirty="0" smtClean="0"/>
              <a:t>Example – “</a:t>
            </a:r>
            <a:r>
              <a:rPr lang="en-US" b="1" i="1" u="sng" dirty="0" smtClean="0"/>
              <a:t>On the one hand</a:t>
            </a:r>
            <a:r>
              <a:rPr lang="en-US" b="1" dirty="0" smtClean="0"/>
              <a:t>, you have an important goal of lowering your blood pressure to prevent stroke and heart attack. </a:t>
            </a:r>
            <a:r>
              <a:rPr lang="en-US" b="1" i="1" u="sng" dirty="0" smtClean="0"/>
              <a:t>On the other hand</a:t>
            </a:r>
            <a:r>
              <a:rPr lang="en-US" b="1" dirty="0" smtClean="0"/>
              <a:t>, your smoking raises your blood pressure and your risks. What are your thoughts?”</a:t>
            </a:r>
          </a:p>
          <a:p>
            <a:pPr algn="ctr">
              <a:buNone/>
            </a:pPr>
            <a:r>
              <a:rPr lang="en-US" b="1" dirty="0" smtClean="0"/>
              <a:t> </a:t>
            </a:r>
            <a:r>
              <a:rPr lang="en-US" sz="2800" b="1" i="1" u="sng" dirty="0" smtClean="0"/>
              <a:t>When to use? </a:t>
            </a:r>
          </a:p>
          <a:p>
            <a:pPr algn="ctr">
              <a:buNone/>
            </a:pPr>
            <a:r>
              <a:rPr lang="en-US" sz="2800" b="1" i="1" u="sng" dirty="0" smtClean="0"/>
              <a:t>To create change talk and throw the patient’s system out of kilter without creating more resistance</a:t>
            </a:r>
          </a:p>
          <a:p>
            <a:pPr algn="ctr">
              <a:buNone/>
            </a:pPr>
            <a:r>
              <a:rPr lang="en-US" b="1" dirty="0" smtClean="0"/>
              <a:t> (Identify core values of patient and if their behavior is consistent with those values)</a:t>
            </a:r>
            <a:endParaRPr lang="en-US" b="1" dirty="0"/>
          </a:p>
        </p:txBody>
      </p:sp>
    </p:spTree>
    <p:extLst>
      <p:ext uri="{BB962C8B-B14F-4D97-AF65-F5344CB8AC3E}">
        <p14:creationId xmlns:p14="http://schemas.microsoft.com/office/powerpoint/2010/main" val="3704542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Tool Kit: “S”</a:t>
            </a:r>
            <a:endParaRPr lang="en-US" sz="6600" b="1" dirty="0"/>
          </a:p>
        </p:txBody>
      </p:sp>
      <p:sp>
        <p:nvSpPr>
          <p:cNvPr id="3" name="Content Placeholder 2"/>
          <p:cNvSpPr>
            <a:spLocks noGrp="1"/>
          </p:cNvSpPr>
          <p:nvPr>
            <p:ph idx="1"/>
          </p:nvPr>
        </p:nvSpPr>
        <p:spPr/>
        <p:txBody>
          <a:bodyPr>
            <a:normAutofit/>
          </a:bodyPr>
          <a:lstStyle/>
          <a:p>
            <a:pPr algn="ctr">
              <a:buNone/>
            </a:pPr>
            <a:r>
              <a:rPr lang="en-US" sz="5400" b="1" dirty="0" smtClean="0"/>
              <a:t>Support Self-efficacy</a:t>
            </a:r>
          </a:p>
          <a:p>
            <a:pPr>
              <a:buNone/>
            </a:pPr>
            <a:r>
              <a:rPr lang="en-US" dirty="0" smtClean="0"/>
              <a:t> </a:t>
            </a:r>
            <a:r>
              <a:rPr lang="en-US" sz="2800" b="1" dirty="0" smtClean="0"/>
              <a:t>Example – “I am really glad to hear that you are thinking more about quitting. What has you thinking more about that?”</a:t>
            </a:r>
          </a:p>
          <a:p>
            <a:pPr algn="ctr">
              <a:buNone/>
            </a:pPr>
            <a:endParaRPr lang="en-US" sz="2800" b="1" i="1" u="sng" dirty="0" smtClean="0"/>
          </a:p>
          <a:p>
            <a:pPr algn="ctr">
              <a:buNone/>
            </a:pPr>
            <a:r>
              <a:rPr lang="en-US" sz="3200" b="1" i="1" u="sng" dirty="0" smtClean="0"/>
              <a:t>When to use? </a:t>
            </a:r>
          </a:p>
          <a:p>
            <a:pPr algn="ctr">
              <a:buNone/>
            </a:pPr>
            <a:r>
              <a:rPr lang="en-US" sz="3200" b="1" i="1" u="sng" dirty="0" smtClean="0"/>
              <a:t>To reinforce both thoughts and actions regarding behavior change</a:t>
            </a:r>
          </a:p>
          <a:p>
            <a:pPr algn="ctr"/>
            <a:endParaRPr lang="en-US" sz="3200" b="1" i="1" u="sng" dirty="0"/>
          </a:p>
        </p:txBody>
      </p:sp>
    </p:spTree>
    <p:extLst>
      <p:ext uri="{BB962C8B-B14F-4D97-AF65-F5344CB8AC3E}">
        <p14:creationId xmlns:p14="http://schemas.microsoft.com/office/powerpoint/2010/main" val="848785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CONVERSATIONAL TOOLS</a:t>
            </a:r>
            <a:endParaRPr lang="en-US" b="1"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smtClean="0"/>
          </a:p>
          <a:p>
            <a:pPr marL="0" indent="0" algn="ctr">
              <a:buNone/>
            </a:pPr>
            <a:r>
              <a:rPr lang="en-US" sz="7200" b="1" dirty="0" smtClean="0"/>
              <a:t>“FIRE”</a:t>
            </a:r>
          </a:p>
        </p:txBody>
      </p:sp>
    </p:spTree>
    <p:extLst>
      <p:ext uri="{BB962C8B-B14F-4D97-AF65-F5344CB8AC3E}">
        <p14:creationId xmlns:p14="http://schemas.microsoft.com/office/powerpoint/2010/main" val="3176691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CONVERSATIONAL TOOLS</a:t>
            </a:r>
            <a:endParaRPr lang="en-US" sz="6000" b="1" dirty="0"/>
          </a:p>
        </p:txBody>
      </p:sp>
      <p:sp>
        <p:nvSpPr>
          <p:cNvPr id="3" name="Content Placeholder 2"/>
          <p:cNvSpPr>
            <a:spLocks noGrp="1"/>
          </p:cNvSpPr>
          <p:nvPr>
            <p:ph idx="1"/>
          </p:nvPr>
        </p:nvSpPr>
        <p:spPr>
          <a:xfrm>
            <a:off x="457200" y="1935480"/>
            <a:ext cx="8229600" cy="4770120"/>
          </a:xfrm>
        </p:spPr>
        <p:txBody>
          <a:bodyPr>
            <a:normAutofit fontScale="92500" lnSpcReduction="20000"/>
          </a:bodyPr>
          <a:lstStyle/>
          <a:p>
            <a:pPr>
              <a:buNone/>
            </a:pPr>
            <a:r>
              <a:rPr lang="en-US" sz="4000" b="1" dirty="0" smtClean="0"/>
              <a:t>“F”= Fence: A look over the fence</a:t>
            </a:r>
          </a:p>
          <a:p>
            <a:pPr>
              <a:buNone/>
            </a:pPr>
            <a:r>
              <a:rPr lang="en-US" dirty="0" smtClean="0"/>
              <a:t>	</a:t>
            </a:r>
            <a:r>
              <a:rPr lang="en-US" b="1" dirty="0" smtClean="0"/>
              <a:t>Examples : </a:t>
            </a:r>
          </a:p>
          <a:p>
            <a:r>
              <a:rPr lang="en-US" b="1" dirty="0" smtClean="0"/>
              <a:t>“If you were to wake up tomorrow and you were no longer a smoker, what would you like about that?”</a:t>
            </a:r>
          </a:p>
          <a:p>
            <a:r>
              <a:rPr lang="en-US" b="1" dirty="0" smtClean="0"/>
              <a:t>“If you could snap your fingers and be at the weight you wanted to be at, what would you like about that? What would you see as the benefits?”</a:t>
            </a:r>
          </a:p>
          <a:p>
            <a:endParaRPr lang="en-US" b="1" dirty="0" smtClean="0"/>
          </a:p>
          <a:p>
            <a:pPr algn="ctr">
              <a:buNone/>
            </a:pPr>
            <a:r>
              <a:rPr lang="en-US" b="1" dirty="0" smtClean="0"/>
              <a:t> 	</a:t>
            </a:r>
            <a:r>
              <a:rPr lang="en-US" b="1" i="1" u="sng" dirty="0" smtClean="0"/>
              <a:t>“Encourage change talk, create dissonance”</a:t>
            </a:r>
          </a:p>
        </p:txBody>
      </p:sp>
    </p:spTree>
    <p:extLst>
      <p:ext uri="{BB962C8B-B14F-4D97-AF65-F5344CB8AC3E}">
        <p14:creationId xmlns:p14="http://schemas.microsoft.com/office/powerpoint/2010/main" val="47755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Cost of Smoking</a:t>
            </a:r>
            <a:endParaRPr lang="en-US" dirty="0"/>
          </a:p>
        </p:txBody>
      </p:sp>
      <p:sp>
        <p:nvSpPr>
          <p:cNvPr id="3" name="Content Placeholder 2"/>
          <p:cNvSpPr>
            <a:spLocks noGrp="1"/>
          </p:cNvSpPr>
          <p:nvPr>
            <p:ph idx="1"/>
          </p:nvPr>
        </p:nvSpPr>
        <p:spPr/>
        <p:txBody>
          <a:bodyPr/>
          <a:lstStyle/>
          <a:p>
            <a:r>
              <a:rPr lang="en-US" dirty="0" smtClean="0"/>
              <a:t>Chief Preventable cause  of 435,000 deaths/yr</a:t>
            </a:r>
          </a:p>
          <a:p>
            <a:r>
              <a:rPr lang="en-US" dirty="0"/>
              <a:t>C</a:t>
            </a:r>
            <a:r>
              <a:rPr lang="en-US" dirty="0" smtClean="0"/>
              <a:t>ost  to society, individual &amp; family  is  $40 per pack</a:t>
            </a:r>
          </a:p>
          <a:p>
            <a:r>
              <a:rPr lang="en-US" dirty="0" smtClean="0"/>
              <a:t>If all Medicaid recipients quit annual </a:t>
            </a:r>
            <a:r>
              <a:rPr lang="en-US" dirty="0"/>
              <a:t>savings to </a:t>
            </a:r>
            <a:r>
              <a:rPr lang="en-US" dirty="0" smtClean="0"/>
              <a:t>would </a:t>
            </a:r>
            <a:r>
              <a:rPr lang="en-US" dirty="0"/>
              <a:t>be $9.7 billion after 5 </a:t>
            </a:r>
            <a:r>
              <a:rPr lang="en-US" dirty="0" smtClean="0"/>
              <a:t>years</a:t>
            </a:r>
          </a:p>
          <a:p>
            <a:r>
              <a:rPr lang="en-US" dirty="0" smtClean="0"/>
              <a:t>Cost patients years of life, relationships and health (Women now lose about 11 years of life expectancy, men lose about 12 years)</a:t>
            </a:r>
            <a:endParaRPr lang="en-US" dirty="0"/>
          </a:p>
          <a:p>
            <a:endParaRPr lang="en-US" dirty="0"/>
          </a:p>
        </p:txBody>
      </p:sp>
    </p:spTree>
    <p:extLst>
      <p:ext uri="{BB962C8B-B14F-4D97-AF65-F5344CB8AC3E}">
        <p14:creationId xmlns:p14="http://schemas.microsoft.com/office/powerpoint/2010/main" val="39445594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CONVERSATIONAL TOOLS</a:t>
            </a:r>
            <a:endParaRPr lang="en-US" sz="6000" b="1" dirty="0"/>
          </a:p>
        </p:txBody>
      </p:sp>
      <p:sp>
        <p:nvSpPr>
          <p:cNvPr id="3" name="Content Placeholder 2"/>
          <p:cNvSpPr>
            <a:spLocks noGrp="1"/>
          </p:cNvSpPr>
          <p:nvPr>
            <p:ph idx="1"/>
          </p:nvPr>
        </p:nvSpPr>
        <p:spPr>
          <a:xfrm>
            <a:off x="457200" y="1935480"/>
            <a:ext cx="8229600" cy="4922520"/>
          </a:xfrm>
        </p:spPr>
        <p:txBody>
          <a:bodyPr>
            <a:normAutofit fontScale="77500" lnSpcReduction="20000"/>
          </a:bodyPr>
          <a:lstStyle/>
          <a:p>
            <a:pPr>
              <a:buNone/>
            </a:pPr>
            <a:r>
              <a:rPr lang="en-US" dirty="0" smtClean="0"/>
              <a:t> </a:t>
            </a:r>
            <a:r>
              <a:rPr lang="en-US" sz="7000" b="1" dirty="0" smtClean="0"/>
              <a:t>“I”= </a:t>
            </a:r>
            <a:r>
              <a:rPr lang="en-US" sz="6300" b="1" dirty="0" smtClean="0"/>
              <a:t>The </a:t>
            </a:r>
            <a:r>
              <a:rPr lang="en-US" sz="6300" b="1" dirty="0"/>
              <a:t>I</a:t>
            </a:r>
            <a:r>
              <a:rPr lang="en-US" sz="6300" b="1" dirty="0" smtClean="0"/>
              <a:t>nsurance </a:t>
            </a:r>
            <a:r>
              <a:rPr lang="en-US" sz="6300" b="1" dirty="0"/>
              <a:t>C</a:t>
            </a:r>
            <a:r>
              <a:rPr lang="en-US" sz="6300" b="1" dirty="0" smtClean="0"/>
              <a:t>ard</a:t>
            </a:r>
          </a:p>
          <a:p>
            <a:pPr algn="ctr">
              <a:buNone/>
            </a:pPr>
            <a:endParaRPr lang="en-US" sz="2800" b="1" dirty="0"/>
          </a:p>
          <a:p>
            <a:pPr algn="ctr">
              <a:buNone/>
            </a:pPr>
            <a:r>
              <a:rPr lang="en-US" sz="3600" b="1" dirty="0" smtClean="0"/>
              <a:t> “</a:t>
            </a:r>
            <a:r>
              <a:rPr lang="en-US" sz="3600" b="1" u="sng" dirty="0" smtClean="0"/>
              <a:t>MAY I TELL YOU WHAT CONCERNS ME?”</a:t>
            </a:r>
          </a:p>
          <a:p>
            <a:pPr>
              <a:buNone/>
            </a:pPr>
            <a:r>
              <a:rPr lang="en-US" sz="2900" b="1" dirty="0" smtClean="0"/>
              <a:t>	</a:t>
            </a:r>
          </a:p>
          <a:p>
            <a:pPr>
              <a:buNone/>
            </a:pPr>
            <a:r>
              <a:rPr lang="en-US" sz="2900" b="1" dirty="0" smtClean="0"/>
              <a:t>Patient: We’ve all got to die some time.  Might as well go out doing something I enjoy.</a:t>
            </a:r>
          </a:p>
          <a:p>
            <a:pPr>
              <a:buNone/>
            </a:pPr>
            <a:r>
              <a:rPr lang="en-US" sz="2900" b="1" dirty="0" smtClean="0"/>
              <a:t>HCP: You really enjoy smoking and no one can live forever any way.</a:t>
            </a:r>
          </a:p>
          <a:p>
            <a:pPr>
              <a:buNone/>
            </a:pPr>
            <a:r>
              <a:rPr lang="en-US" sz="2900" b="1" dirty="0" smtClean="0"/>
              <a:t>Patient: Right.</a:t>
            </a:r>
          </a:p>
          <a:p>
            <a:pPr>
              <a:buNone/>
            </a:pPr>
            <a:r>
              <a:rPr lang="en-US" sz="2900" b="1" dirty="0" smtClean="0"/>
              <a:t>HCP</a:t>
            </a:r>
            <a:r>
              <a:rPr lang="en-US" sz="3600" b="1" dirty="0" smtClean="0"/>
              <a:t>: </a:t>
            </a:r>
            <a:r>
              <a:rPr lang="en-US" sz="3600" b="1" u="sng" dirty="0" smtClean="0"/>
              <a:t>May I tell you what concerns me?</a:t>
            </a:r>
          </a:p>
          <a:p>
            <a:pPr algn="ctr">
              <a:buNone/>
            </a:pPr>
            <a:endParaRPr lang="en-US" sz="2400" b="1" i="1" u="sng" dirty="0" smtClean="0">
              <a:solidFill>
                <a:prstClr val="white"/>
              </a:solidFill>
            </a:endParaRPr>
          </a:p>
          <a:p>
            <a:pPr algn="ctr">
              <a:spcBef>
                <a:spcPts val="3600"/>
              </a:spcBef>
              <a:buNone/>
            </a:pPr>
            <a:r>
              <a:rPr lang="en-US" sz="4100" b="1" i="1" u="sng" dirty="0" smtClean="0">
                <a:solidFill>
                  <a:prstClr val="white"/>
                </a:solidFill>
              </a:rPr>
              <a:t>Prevent </a:t>
            </a:r>
            <a:r>
              <a:rPr lang="en-US" sz="4100" b="1" i="1" u="sng" dirty="0">
                <a:solidFill>
                  <a:prstClr val="white"/>
                </a:solidFill>
              </a:rPr>
              <a:t>“fixing” or “saving” the patient</a:t>
            </a:r>
            <a:endParaRPr lang="en-US" sz="4100" b="1" i="1" u="sng" dirty="0" smtClean="0"/>
          </a:p>
          <a:p>
            <a:endParaRPr lang="en-US" sz="2900" b="1" i="1" u="sng" dirty="0"/>
          </a:p>
        </p:txBody>
      </p:sp>
    </p:spTree>
    <p:extLst>
      <p:ext uri="{BB962C8B-B14F-4D97-AF65-F5344CB8AC3E}">
        <p14:creationId xmlns:p14="http://schemas.microsoft.com/office/powerpoint/2010/main" val="1364448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Conversational Tips</a:t>
            </a:r>
            <a:endParaRPr lang="en-US" sz="6600" b="1" dirty="0"/>
          </a:p>
        </p:txBody>
      </p:sp>
      <p:sp>
        <p:nvSpPr>
          <p:cNvPr id="3" name="Content Placeholder 2"/>
          <p:cNvSpPr>
            <a:spLocks noGrp="1"/>
          </p:cNvSpPr>
          <p:nvPr>
            <p:ph idx="1"/>
          </p:nvPr>
        </p:nvSpPr>
        <p:spPr/>
        <p:txBody>
          <a:bodyPr>
            <a:normAutofit fontScale="70000" lnSpcReduction="20000"/>
          </a:bodyPr>
          <a:lstStyle/>
          <a:p>
            <a:pPr>
              <a:buNone/>
            </a:pPr>
            <a:r>
              <a:rPr lang="en-US" sz="5800" b="1" dirty="0" smtClean="0"/>
              <a:t>“R” = The Ruler</a:t>
            </a:r>
          </a:p>
          <a:p>
            <a:pPr>
              <a:spcBef>
                <a:spcPts val="1400"/>
              </a:spcBef>
              <a:buNone/>
            </a:pPr>
            <a:r>
              <a:rPr lang="en-US" sz="4000" b="1" dirty="0" smtClean="0"/>
              <a:t>Assess Readiness to Change by TWO important scale questions:  </a:t>
            </a:r>
            <a:r>
              <a:rPr lang="en-US" sz="4000" b="1" u="sng" dirty="0" smtClean="0"/>
              <a:t>Importance</a:t>
            </a:r>
            <a:r>
              <a:rPr lang="en-US" sz="4000" b="1" dirty="0" smtClean="0"/>
              <a:t> and </a:t>
            </a:r>
            <a:r>
              <a:rPr lang="en-US" sz="4000" b="1" u="sng" dirty="0" smtClean="0"/>
              <a:t>Confidence</a:t>
            </a:r>
          </a:p>
          <a:p>
            <a:pPr>
              <a:spcBef>
                <a:spcPts val="1400"/>
              </a:spcBef>
              <a:buNone/>
            </a:pPr>
            <a:r>
              <a:rPr lang="en-US" sz="4000" b="1" dirty="0"/>
              <a:t>	E</a:t>
            </a:r>
            <a:r>
              <a:rPr lang="en-US" sz="4000" b="1" dirty="0" smtClean="0"/>
              <a:t>xample: from a 1 to 7 or a 1 to 10 scale </a:t>
            </a:r>
          </a:p>
          <a:p>
            <a:pPr>
              <a:spcBef>
                <a:spcPts val="1400"/>
              </a:spcBef>
            </a:pPr>
            <a:r>
              <a:rPr lang="en-US" sz="4000" b="1" dirty="0" smtClean="0"/>
              <a:t>How important is this change for you?</a:t>
            </a:r>
          </a:p>
          <a:p>
            <a:pPr>
              <a:spcBef>
                <a:spcPts val="1400"/>
              </a:spcBef>
            </a:pPr>
            <a:r>
              <a:rPr lang="en-US" sz="4000" b="1" dirty="0" smtClean="0"/>
              <a:t>How confident are you that you can make this change if you want to? </a:t>
            </a:r>
          </a:p>
          <a:p>
            <a:pPr>
              <a:spcBef>
                <a:spcPts val="1400"/>
              </a:spcBef>
            </a:pPr>
            <a:r>
              <a:rPr lang="en-US" sz="4000" b="1" dirty="0" smtClean="0"/>
              <a:t>Why did you choose a ____, not a 1?</a:t>
            </a:r>
          </a:p>
          <a:p>
            <a:pPr marL="0" indent="0" algn="ctr">
              <a:buNone/>
            </a:pPr>
            <a:r>
              <a:rPr lang="en-US" sz="4600" b="1" i="1" u="sng" dirty="0" smtClean="0"/>
              <a:t>Elicits “Change Talk”</a:t>
            </a:r>
            <a:endParaRPr lang="en-US" sz="4600" b="1" i="1" u="sng" dirty="0"/>
          </a:p>
        </p:txBody>
      </p:sp>
    </p:spTree>
    <p:extLst>
      <p:ext uri="{BB962C8B-B14F-4D97-AF65-F5344CB8AC3E}">
        <p14:creationId xmlns:p14="http://schemas.microsoft.com/office/powerpoint/2010/main" val="1262482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CONVERSATIONAL TIPS</a:t>
            </a:r>
            <a:endParaRPr lang="en-US" b="1" dirty="0"/>
          </a:p>
        </p:txBody>
      </p:sp>
      <p:sp>
        <p:nvSpPr>
          <p:cNvPr id="3" name="Content Placeholder 2"/>
          <p:cNvSpPr>
            <a:spLocks noGrp="1"/>
          </p:cNvSpPr>
          <p:nvPr>
            <p:ph idx="1"/>
          </p:nvPr>
        </p:nvSpPr>
        <p:spPr/>
        <p:txBody>
          <a:bodyPr>
            <a:normAutofit/>
          </a:bodyPr>
          <a:lstStyle/>
          <a:p>
            <a:pPr>
              <a:buNone/>
            </a:pPr>
            <a:r>
              <a:rPr lang="en-US" sz="4800" dirty="0" smtClean="0"/>
              <a:t> </a:t>
            </a:r>
            <a:r>
              <a:rPr lang="en-US" sz="4800" b="1" dirty="0" smtClean="0"/>
              <a:t>“E”</a:t>
            </a:r>
            <a:r>
              <a:rPr lang="en-US" sz="4800" dirty="0" smtClean="0"/>
              <a:t> = </a:t>
            </a:r>
            <a:r>
              <a:rPr lang="en-US" sz="4800" b="1" dirty="0" smtClean="0"/>
              <a:t>The </a:t>
            </a:r>
            <a:r>
              <a:rPr lang="en-US" sz="4800" b="1" dirty="0"/>
              <a:t>E</a:t>
            </a:r>
            <a:r>
              <a:rPr lang="en-US" sz="4800" b="1" dirty="0" smtClean="0"/>
              <a:t>nvelope</a:t>
            </a:r>
          </a:p>
          <a:p>
            <a:pPr>
              <a:buNone/>
            </a:pPr>
            <a:r>
              <a:rPr lang="en-US" dirty="0" smtClean="0"/>
              <a:t> </a:t>
            </a:r>
            <a:r>
              <a:rPr lang="en-US" sz="3200" b="1" dirty="0" smtClean="0"/>
              <a:t>Example:</a:t>
            </a:r>
          </a:p>
          <a:p>
            <a:pPr>
              <a:buNone/>
            </a:pPr>
            <a:r>
              <a:rPr lang="en-US" sz="3200" b="1" dirty="0" smtClean="0"/>
              <a:t> “If I were to hand you an envelope, what would the message have to say inside for you to consider quitting?” </a:t>
            </a:r>
          </a:p>
          <a:p>
            <a:pPr>
              <a:buNone/>
            </a:pPr>
            <a:r>
              <a:rPr lang="en-US" sz="3200" b="1" dirty="0" smtClean="0"/>
              <a:t>(or whatever change you are discussing)</a:t>
            </a:r>
          </a:p>
          <a:p>
            <a:pPr algn="ctr">
              <a:buNone/>
            </a:pPr>
            <a:r>
              <a:rPr lang="en-US" sz="3200" b="1" i="1" u="sng" dirty="0"/>
              <a:t>E</a:t>
            </a:r>
            <a:r>
              <a:rPr lang="en-US" sz="3200" b="1" i="1" u="sng" dirty="0" smtClean="0"/>
              <a:t>xplore readiness for change</a:t>
            </a:r>
          </a:p>
          <a:p>
            <a:endParaRPr lang="en-US" dirty="0"/>
          </a:p>
        </p:txBody>
      </p:sp>
    </p:spTree>
    <p:extLst>
      <p:ext uri="{BB962C8B-B14F-4D97-AF65-F5344CB8AC3E}">
        <p14:creationId xmlns:p14="http://schemas.microsoft.com/office/powerpoint/2010/main" val="594469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Easy Examples for Patient Interactions</a:t>
            </a:r>
            <a:br>
              <a:rPr lang="en-US" dirty="0" smtClean="0"/>
            </a:br>
            <a:r>
              <a:rPr lang="en-US" dirty="0" smtClean="0"/>
              <a:t>as you “ASK”</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Step 1: </a:t>
            </a:r>
            <a:r>
              <a:rPr lang="en-US" sz="5600" b="1" u="sng" dirty="0"/>
              <a:t>Ask</a:t>
            </a:r>
            <a:r>
              <a:rPr lang="en-US" b="1" dirty="0"/>
              <a:t> about tobacco use</a:t>
            </a:r>
          </a:p>
          <a:p>
            <a:r>
              <a:rPr lang="en-US" i="1" dirty="0"/>
              <a:t>“I take time to ask all of my patients about tobacco use—because it’s important.”</a:t>
            </a:r>
          </a:p>
          <a:p>
            <a:r>
              <a:rPr lang="en-US" i="1" dirty="0"/>
              <a:t>“Do you smoke, or does someone you know smoke?”</a:t>
            </a:r>
          </a:p>
          <a:p>
            <a:r>
              <a:rPr lang="en-US" i="1" dirty="0"/>
              <a:t>“Have you used tobacco, hookah, e-cigarettes, or any other types of tobacco or nicotine?”</a:t>
            </a:r>
          </a:p>
          <a:p>
            <a:r>
              <a:rPr lang="en-US" dirty="0" smtClean="0"/>
              <a:t>Ask </a:t>
            </a:r>
            <a:r>
              <a:rPr lang="en-US" dirty="0"/>
              <a:t>about tobacco use</a:t>
            </a:r>
          </a:p>
          <a:p>
            <a:r>
              <a:rPr lang="en-US" dirty="0" smtClean="0"/>
              <a:t>Approach </a:t>
            </a:r>
            <a:r>
              <a:rPr lang="en-US" dirty="0"/>
              <a:t>should be genuine and sensitive, conveying concern for the individual’s well being</a:t>
            </a:r>
          </a:p>
          <a:p>
            <a:r>
              <a:rPr lang="en-US" dirty="0" smtClean="0"/>
              <a:t>Non-judgmental </a:t>
            </a:r>
            <a:r>
              <a:rPr lang="en-US" dirty="0"/>
              <a:t>tone</a:t>
            </a:r>
          </a:p>
          <a:p>
            <a:r>
              <a:rPr lang="en-US" dirty="0" smtClean="0"/>
              <a:t>May </a:t>
            </a:r>
            <a:r>
              <a:rPr lang="en-US" dirty="0"/>
              <a:t>ask for permission to ask questions</a:t>
            </a:r>
          </a:p>
        </p:txBody>
      </p:sp>
    </p:spTree>
    <p:extLst>
      <p:ext uri="{BB962C8B-B14F-4D97-AF65-F5344CB8AC3E}">
        <p14:creationId xmlns:p14="http://schemas.microsoft.com/office/powerpoint/2010/main" val="2258905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Easy Examples for Patient Interactions</a:t>
            </a:r>
            <a:br>
              <a:rPr lang="en-US" dirty="0" smtClean="0"/>
            </a:br>
            <a:r>
              <a:rPr lang="en-US" dirty="0" smtClean="0"/>
              <a:t>as you “ADVISE” </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Step 2: </a:t>
            </a:r>
            <a:r>
              <a:rPr lang="en-US" sz="5100" b="1" u="sng" dirty="0"/>
              <a:t>Advise</a:t>
            </a:r>
            <a:r>
              <a:rPr lang="en-US" b="1" dirty="0"/>
              <a:t> tobacco users to quit</a:t>
            </a:r>
          </a:p>
          <a:p>
            <a:r>
              <a:rPr lang="en-US" i="1" dirty="0"/>
              <a:t>“Occasional or light smoking is still harmful.”</a:t>
            </a:r>
          </a:p>
          <a:p>
            <a:r>
              <a:rPr lang="en-US" i="1" dirty="0"/>
              <a:t>“I realize that quitting is difficult. It is the most important thing you can do to protect your health now and in the future. I have training to help my </a:t>
            </a:r>
            <a:r>
              <a:rPr lang="en-US" i="1" dirty="0" smtClean="0"/>
              <a:t>patients quit</a:t>
            </a:r>
            <a:r>
              <a:rPr lang="en-US" i="1" dirty="0"/>
              <a:t>, and when you are ready, I will work with you to design a specialized treatment plan.”</a:t>
            </a:r>
          </a:p>
          <a:p>
            <a:r>
              <a:rPr lang="en-US" dirty="0" smtClean="0"/>
              <a:t>Message </a:t>
            </a:r>
            <a:r>
              <a:rPr lang="en-US" dirty="0"/>
              <a:t>should be clear, strong and personalized</a:t>
            </a:r>
          </a:p>
          <a:p>
            <a:pPr marL="0" indent="0">
              <a:buNone/>
            </a:pPr>
            <a:r>
              <a:rPr lang="en-US" dirty="0"/>
              <a:t> </a:t>
            </a:r>
            <a:r>
              <a:rPr lang="en-US" dirty="0" smtClean="0"/>
              <a:t>    </a:t>
            </a:r>
            <a:r>
              <a:rPr lang="en-US" dirty="0"/>
              <a:t>Clear -</a:t>
            </a:r>
            <a:r>
              <a:rPr lang="en-US" dirty="0" smtClean="0"/>
              <a:t>quit </a:t>
            </a:r>
            <a:r>
              <a:rPr lang="en-US" dirty="0"/>
              <a:t>completely</a:t>
            </a:r>
          </a:p>
          <a:p>
            <a:pPr marL="0" indent="0">
              <a:buNone/>
            </a:pPr>
            <a:r>
              <a:rPr lang="en-US" dirty="0"/>
              <a:t> </a:t>
            </a:r>
            <a:r>
              <a:rPr lang="en-US" dirty="0" smtClean="0"/>
              <a:t>    Strong </a:t>
            </a:r>
            <a:r>
              <a:rPr lang="en-US" dirty="0"/>
              <a:t>-</a:t>
            </a:r>
            <a:r>
              <a:rPr lang="en-US" dirty="0" smtClean="0"/>
              <a:t>most </a:t>
            </a:r>
            <a:r>
              <a:rPr lang="en-US" dirty="0"/>
              <a:t>important way to protect one’s </a:t>
            </a:r>
            <a:r>
              <a:rPr lang="en-US" dirty="0" smtClean="0"/>
              <a:t>health</a:t>
            </a:r>
          </a:p>
          <a:p>
            <a:pPr marL="0" indent="0">
              <a:buNone/>
            </a:pPr>
            <a:r>
              <a:rPr lang="en-US" dirty="0"/>
              <a:t> </a:t>
            </a:r>
            <a:r>
              <a:rPr lang="en-US" dirty="0" smtClean="0"/>
              <a:t>    Personalized - </a:t>
            </a:r>
            <a:r>
              <a:rPr lang="en-US" dirty="0"/>
              <a:t>tied into the unique situation of the individual</a:t>
            </a:r>
          </a:p>
          <a:p>
            <a:pPr marL="0" indent="0">
              <a:buNone/>
            </a:pPr>
            <a:r>
              <a:rPr lang="en-US" dirty="0" smtClean="0"/>
              <a:t>     Message </a:t>
            </a:r>
            <a:r>
              <a:rPr lang="en-US" dirty="0"/>
              <a:t>delivered without judgement</a:t>
            </a:r>
          </a:p>
          <a:p>
            <a:pPr marL="0" indent="0">
              <a:buNone/>
            </a:pPr>
            <a:r>
              <a:rPr lang="en-US" dirty="0" smtClean="0"/>
              <a:t>     Tone </a:t>
            </a:r>
            <a:r>
              <a:rPr lang="en-US" dirty="0"/>
              <a:t>and manner should convey a concern for individual’s </a:t>
            </a:r>
            <a:r>
              <a:rPr lang="en-US" dirty="0" smtClean="0"/>
              <a:t>well-	being</a:t>
            </a:r>
            <a:endParaRPr lang="en-US" dirty="0"/>
          </a:p>
        </p:txBody>
      </p:sp>
    </p:spTree>
    <p:extLst>
      <p:ext uri="{BB962C8B-B14F-4D97-AF65-F5344CB8AC3E}">
        <p14:creationId xmlns:p14="http://schemas.microsoft.com/office/powerpoint/2010/main" val="1607698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3 and 4: ASSESS and ASSIST</a:t>
            </a:r>
            <a:endParaRPr lang="en-US" dirty="0"/>
          </a:p>
        </p:txBody>
      </p:sp>
      <p:sp>
        <p:nvSpPr>
          <p:cNvPr id="3" name="Content Placeholder 2"/>
          <p:cNvSpPr>
            <a:spLocks noGrp="1"/>
          </p:cNvSpPr>
          <p:nvPr>
            <p:ph idx="1"/>
          </p:nvPr>
        </p:nvSpPr>
        <p:spPr>
          <a:xfrm>
            <a:off x="457200" y="1600200"/>
            <a:ext cx="8229600" cy="4800600"/>
          </a:xfrm>
        </p:spPr>
        <p:txBody>
          <a:bodyPr>
            <a:normAutofit fontScale="25000" lnSpcReduction="20000"/>
          </a:bodyPr>
          <a:lstStyle/>
          <a:p>
            <a:r>
              <a:rPr lang="en-US" sz="8000" dirty="0"/>
              <a:t>Stage 1: Unwilling to quit </a:t>
            </a:r>
          </a:p>
          <a:p>
            <a:pPr marL="0" indent="0">
              <a:buNone/>
            </a:pPr>
            <a:r>
              <a:rPr lang="en-US" sz="8000" b="1" dirty="0"/>
              <a:t>Assess:</a:t>
            </a:r>
          </a:p>
          <a:p>
            <a:pPr marL="0" indent="0">
              <a:buNone/>
            </a:pPr>
            <a:r>
              <a:rPr lang="en-US" sz="8000" dirty="0">
                <a:latin typeface="Symbol"/>
              </a:rPr>
              <a:t> </a:t>
            </a:r>
            <a:r>
              <a:rPr lang="en-US" sz="8000" dirty="0"/>
              <a:t>Not ready to quit in the </a:t>
            </a:r>
            <a:r>
              <a:rPr lang="en-US" sz="8000" dirty="0" smtClean="0"/>
              <a:t>next month, or not thinking about it, or thinking 	about it but not ready.</a:t>
            </a:r>
            <a:endParaRPr lang="en-US" sz="8000" dirty="0"/>
          </a:p>
          <a:p>
            <a:pPr marL="0" indent="0">
              <a:buNone/>
            </a:pPr>
            <a:r>
              <a:rPr lang="en-US" sz="8000" dirty="0" smtClean="0">
                <a:latin typeface="Symbol"/>
              </a:rPr>
              <a:t> </a:t>
            </a:r>
            <a:r>
              <a:rPr lang="en-US" sz="8000" dirty="0"/>
              <a:t>Do not assume that </a:t>
            </a:r>
            <a:r>
              <a:rPr lang="en-US" sz="8000" dirty="0" smtClean="0"/>
              <a:t>patients who </a:t>
            </a:r>
            <a:r>
              <a:rPr lang="en-US" sz="8000" dirty="0"/>
              <a:t>inquire about </a:t>
            </a:r>
            <a:r>
              <a:rPr lang="en-US" sz="8000" dirty="0" smtClean="0"/>
              <a:t>quitting are </a:t>
            </a:r>
            <a:r>
              <a:rPr lang="en-US" sz="8000" dirty="0"/>
              <a:t>ready to quit</a:t>
            </a:r>
          </a:p>
          <a:p>
            <a:endParaRPr lang="en-US" dirty="0"/>
          </a:p>
          <a:p>
            <a:pPr marL="0" indent="0">
              <a:buNone/>
            </a:pPr>
            <a:r>
              <a:rPr lang="en-US" sz="8000" b="1" dirty="0" smtClean="0"/>
              <a:t>Assist</a:t>
            </a:r>
            <a:r>
              <a:rPr lang="en-US" sz="8000" b="1" dirty="0"/>
              <a:t>: Goal – start thinking </a:t>
            </a:r>
            <a:r>
              <a:rPr lang="en-US" sz="8000" b="1" dirty="0" smtClean="0"/>
              <a:t>about quitting</a:t>
            </a:r>
            <a:endParaRPr lang="en-US" sz="8000" b="1" dirty="0"/>
          </a:p>
          <a:p>
            <a:r>
              <a:rPr lang="en-US" sz="7200" i="1" dirty="0">
                <a:latin typeface="Calibri,Italic"/>
              </a:rPr>
              <a:t>“Do you ever plan to quit?”</a:t>
            </a:r>
          </a:p>
          <a:p>
            <a:r>
              <a:rPr lang="en-US" sz="7200" i="1" dirty="0">
                <a:latin typeface="Calibri,Italic"/>
              </a:rPr>
              <a:t>“May I tell you why your </a:t>
            </a:r>
            <a:r>
              <a:rPr lang="en-US" sz="7200" i="1" dirty="0" smtClean="0">
                <a:latin typeface="Calibri,Italic"/>
              </a:rPr>
              <a:t>smoking concerns me?”</a:t>
            </a:r>
            <a:endParaRPr lang="en-US" sz="7200" i="1" dirty="0">
              <a:latin typeface="Calibri,Italic"/>
            </a:endParaRPr>
          </a:p>
          <a:p>
            <a:r>
              <a:rPr lang="en-US" sz="7200" i="1" dirty="0" smtClean="0">
                <a:latin typeface="Calibri,Italic"/>
              </a:rPr>
              <a:t>“</a:t>
            </a:r>
            <a:r>
              <a:rPr lang="en-US" sz="7200" i="1" dirty="0">
                <a:latin typeface="Calibri,Italic"/>
              </a:rPr>
              <a:t>I can tell you some of </a:t>
            </a:r>
            <a:r>
              <a:rPr lang="en-US" sz="7200" i="1" dirty="0" smtClean="0">
                <a:latin typeface="Calibri,Italic"/>
              </a:rPr>
              <a:t>the benefits of quitting now rather than later.”</a:t>
            </a:r>
            <a:endParaRPr lang="en-US" sz="7200" i="1" dirty="0">
              <a:latin typeface="Calibri,Italic"/>
            </a:endParaRPr>
          </a:p>
          <a:p>
            <a:pPr marL="0" indent="0">
              <a:buNone/>
            </a:pPr>
            <a:endParaRPr lang="en-US" sz="7200" i="1" dirty="0">
              <a:latin typeface="Calibri,Italic"/>
            </a:endParaRPr>
          </a:p>
          <a:p>
            <a:pPr marL="0" indent="0">
              <a:buNone/>
            </a:pPr>
            <a:r>
              <a:rPr lang="en-US" sz="7200" dirty="0">
                <a:latin typeface="Symbol"/>
              </a:rPr>
              <a:t> </a:t>
            </a:r>
            <a:r>
              <a:rPr lang="en-US" sz="7200" dirty="0"/>
              <a:t>Tailored </a:t>
            </a:r>
            <a:r>
              <a:rPr lang="en-US" sz="7200" dirty="0" smtClean="0"/>
              <a:t>motivational message with 5R’s</a:t>
            </a:r>
            <a:endParaRPr lang="en-US" sz="7200" dirty="0"/>
          </a:p>
          <a:p>
            <a:pPr marL="0" indent="0">
              <a:buNone/>
            </a:pPr>
            <a:r>
              <a:rPr lang="en-US" sz="7200" dirty="0" smtClean="0">
                <a:latin typeface="Symbol"/>
              </a:rPr>
              <a:t> </a:t>
            </a:r>
            <a:r>
              <a:rPr lang="en-US" sz="7200" dirty="0"/>
              <a:t>Stress the importance </a:t>
            </a:r>
            <a:r>
              <a:rPr lang="en-US" sz="7200" dirty="0" smtClean="0"/>
              <a:t>of quitting for patient’s health</a:t>
            </a:r>
            <a:endParaRPr lang="en-US" sz="7200" dirty="0"/>
          </a:p>
          <a:p>
            <a:pPr marL="0" indent="0">
              <a:buNone/>
            </a:pPr>
            <a:r>
              <a:rPr lang="en-US" sz="7200" dirty="0" smtClean="0">
                <a:latin typeface="Symbol"/>
              </a:rPr>
              <a:t> </a:t>
            </a:r>
            <a:r>
              <a:rPr lang="en-US" sz="7200" dirty="0"/>
              <a:t>Ask patient not to rule </a:t>
            </a:r>
            <a:r>
              <a:rPr lang="en-US" sz="7200" dirty="0" smtClean="0"/>
              <a:t>out possibility of quitting</a:t>
            </a:r>
            <a:endParaRPr lang="en-US" sz="7200" dirty="0"/>
          </a:p>
          <a:p>
            <a:pPr marL="0" indent="0">
              <a:buNone/>
            </a:pPr>
            <a:r>
              <a:rPr lang="en-US" sz="7200" dirty="0" smtClean="0">
                <a:latin typeface="Symbol"/>
              </a:rPr>
              <a:t> </a:t>
            </a:r>
            <a:r>
              <a:rPr lang="en-US" sz="7200" dirty="0"/>
              <a:t>Offer to assist patient </a:t>
            </a:r>
            <a:r>
              <a:rPr lang="en-US" sz="7200" dirty="0" smtClean="0"/>
              <a:t>with quitting if he/she changes his/her mind</a:t>
            </a:r>
            <a:endParaRPr lang="en-US" sz="7200" dirty="0"/>
          </a:p>
          <a:p>
            <a:pPr marL="0" indent="0">
              <a:buNone/>
            </a:pPr>
            <a:r>
              <a:rPr lang="en-US" sz="7200" dirty="0" smtClean="0">
                <a:latin typeface="Symbol"/>
              </a:rPr>
              <a:t> </a:t>
            </a:r>
            <a:r>
              <a:rPr lang="en-US" sz="7200" dirty="0"/>
              <a:t>Leave decision up to </a:t>
            </a:r>
            <a:r>
              <a:rPr lang="en-US" sz="7200" dirty="0" smtClean="0"/>
              <a:t>patient</a:t>
            </a:r>
            <a:endParaRPr lang="en-US" sz="7200" dirty="0"/>
          </a:p>
        </p:txBody>
      </p:sp>
    </p:spTree>
    <p:extLst>
      <p:ext uri="{BB962C8B-B14F-4D97-AF65-F5344CB8AC3E}">
        <p14:creationId xmlns:p14="http://schemas.microsoft.com/office/powerpoint/2010/main" val="2370301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3 and 4: ASSESS and ASSIST</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9600" dirty="0" smtClean="0"/>
              <a:t>Stage 2: Willing to Quit within the next MONTH</a:t>
            </a:r>
          </a:p>
          <a:p>
            <a:pPr marL="0" indent="0">
              <a:buNone/>
            </a:pPr>
            <a:r>
              <a:rPr lang="en-US" sz="9600" b="1" dirty="0" smtClean="0"/>
              <a:t>Assist</a:t>
            </a:r>
            <a:r>
              <a:rPr lang="en-US" sz="9600" b="1" dirty="0"/>
              <a:t>: Goal – achieve cessation</a:t>
            </a:r>
          </a:p>
          <a:p>
            <a:r>
              <a:rPr lang="en-US" sz="7400" i="1" dirty="0"/>
              <a:t>“What type(s) of tobacco do </a:t>
            </a:r>
            <a:r>
              <a:rPr lang="en-US" sz="7400" i="1" dirty="0" smtClean="0"/>
              <a:t>you use and how much?”</a:t>
            </a:r>
            <a:endParaRPr lang="en-US" sz="7400" i="1" dirty="0"/>
          </a:p>
          <a:p>
            <a:r>
              <a:rPr lang="en-US" sz="7400" i="1" dirty="0" smtClean="0"/>
              <a:t>“What </a:t>
            </a:r>
            <a:r>
              <a:rPr lang="en-US" sz="7400" i="1" dirty="0"/>
              <a:t>are your most </a:t>
            </a:r>
            <a:r>
              <a:rPr lang="en-US" sz="7400" i="1" dirty="0" smtClean="0"/>
              <a:t>important concerns about quitting?”</a:t>
            </a:r>
            <a:endParaRPr lang="en-US" sz="7400" i="1" dirty="0"/>
          </a:p>
          <a:p>
            <a:r>
              <a:rPr lang="en-US" sz="7400" i="1" dirty="0" smtClean="0"/>
              <a:t>“How </a:t>
            </a:r>
            <a:r>
              <a:rPr lang="en-US" sz="7400" i="1" dirty="0"/>
              <a:t>have you tried to </a:t>
            </a:r>
            <a:r>
              <a:rPr lang="en-US" sz="7400" i="1" dirty="0" smtClean="0"/>
              <a:t>quit smoking previously?”</a:t>
            </a:r>
            <a:endParaRPr lang="en-US" sz="7400" i="1" dirty="0"/>
          </a:p>
          <a:p>
            <a:pPr marL="0" indent="0">
              <a:buNone/>
            </a:pPr>
            <a:endParaRPr lang="en-US" sz="7400" i="1" dirty="0"/>
          </a:p>
          <a:p>
            <a:pPr marL="0" indent="0">
              <a:buNone/>
            </a:pPr>
            <a:r>
              <a:rPr lang="en-US" sz="7200" dirty="0" smtClean="0"/>
              <a:t>Assess </a:t>
            </a:r>
            <a:r>
              <a:rPr lang="en-US" sz="7200" dirty="0"/>
              <a:t>tobacco use history:</a:t>
            </a:r>
          </a:p>
          <a:p>
            <a:r>
              <a:rPr lang="en-US" sz="7200" dirty="0"/>
              <a:t>type, amount, duration</a:t>
            </a:r>
            <a:r>
              <a:rPr lang="en-US" sz="7200" dirty="0" smtClean="0"/>
              <a:t>, recent changes, past quit attempts</a:t>
            </a:r>
            <a:endParaRPr lang="en-US" sz="7200" dirty="0"/>
          </a:p>
          <a:p>
            <a:r>
              <a:rPr lang="en-US" sz="7200" dirty="0" smtClean="0"/>
              <a:t>Discuss </a:t>
            </a:r>
            <a:r>
              <a:rPr lang="en-US" sz="7200" dirty="0"/>
              <a:t>key issues</a:t>
            </a:r>
            <a:r>
              <a:rPr lang="en-US" sz="7200" dirty="0" smtClean="0"/>
              <a:t>: motivation, confidence, triggers for use, routines, </a:t>
            </a:r>
            <a:r>
              <a:rPr lang="en-US" sz="7200" dirty="0" err="1" smtClean="0"/>
              <a:t>etc</a:t>
            </a:r>
            <a:endParaRPr lang="en-US" sz="7200" dirty="0"/>
          </a:p>
          <a:p>
            <a:r>
              <a:rPr lang="en-US" sz="7200" dirty="0" smtClean="0"/>
              <a:t>Facilitate </a:t>
            </a:r>
            <a:r>
              <a:rPr lang="en-US" sz="7200" dirty="0"/>
              <a:t>quitting process</a:t>
            </a:r>
            <a:r>
              <a:rPr lang="en-US" sz="7200" dirty="0" smtClean="0"/>
              <a:t>: method, quit date, tobacco use log, coping strategies</a:t>
            </a:r>
            <a:endParaRPr lang="en-US" sz="7200" dirty="0"/>
          </a:p>
          <a:p>
            <a:pPr marL="0" indent="0">
              <a:buNone/>
            </a:pPr>
            <a:endParaRPr lang="en-US" sz="7200" dirty="0" smtClean="0"/>
          </a:p>
          <a:p>
            <a:pPr marL="0" indent="0">
              <a:buNone/>
            </a:pPr>
            <a:r>
              <a:rPr lang="en-US" sz="7200" dirty="0" smtClean="0"/>
              <a:t>Design </a:t>
            </a:r>
            <a:r>
              <a:rPr lang="en-US" sz="7200" dirty="0"/>
              <a:t>a treatment plan:</a:t>
            </a:r>
          </a:p>
          <a:p>
            <a:r>
              <a:rPr lang="en-US" sz="7200" dirty="0"/>
              <a:t>medication counseling</a:t>
            </a:r>
          </a:p>
        </p:txBody>
      </p:sp>
    </p:spTree>
    <p:extLst>
      <p:ext uri="{BB962C8B-B14F-4D97-AF65-F5344CB8AC3E}">
        <p14:creationId xmlns:p14="http://schemas.microsoft.com/office/powerpoint/2010/main" val="163755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Suggested Readings</a:t>
            </a:r>
            <a:endParaRPr lang="en-US"/>
          </a:p>
        </p:txBody>
      </p:sp>
      <p:sp>
        <p:nvSpPr>
          <p:cNvPr id="3" name="Content Placeholder 2"/>
          <p:cNvSpPr>
            <a:spLocks noGrp="1"/>
          </p:cNvSpPr>
          <p:nvPr>
            <p:ph idx="1"/>
          </p:nvPr>
        </p:nvSpPr>
        <p:spPr/>
        <p:txBody>
          <a:bodyPr>
            <a:normAutofit/>
          </a:bodyPr>
          <a:lstStyle/>
          <a:p>
            <a:r>
              <a:rPr lang="en-US" sz="2800" dirty="0" smtClean="0"/>
              <a:t>Berger, BA, </a:t>
            </a:r>
            <a:r>
              <a:rPr lang="en-US" sz="2800" dirty="0" err="1" smtClean="0"/>
              <a:t>APhA</a:t>
            </a:r>
            <a:r>
              <a:rPr lang="en-US" sz="2800" dirty="0" smtClean="0"/>
              <a:t>. </a:t>
            </a:r>
            <a:r>
              <a:rPr lang="en-US" sz="2800" i="1" dirty="0" smtClean="0"/>
              <a:t>Communication Skills for Pharmacists</a:t>
            </a:r>
            <a:r>
              <a:rPr lang="en-US" sz="2800" dirty="0" smtClean="0"/>
              <a:t>. Washington, DC, 3rd edition. </a:t>
            </a:r>
          </a:p>
          <a:p>
            <a:r>
              <a:rPr lang="en-US" sz="2800" dirty="0" smtClean="0"/>
              <a:t>Definition of Motivational Interviewing.</a:t>
            </a:r>
          </a:p>
          <a:p>
            <a:pPr>
              <a:buNone/>
            </a:pPr>
            <a:r>
              <a:rPr lang="en-US" sz="2800" dirty="0" smtClean="0"/>
              <a:t>    www.motivationalinterview.org</a:t>
            </a:r>
          </a:p>
          <a:p>
            <a:r>
              <a:rPr lang="en-US" sz="2800" dirty="0" smtClean="0"/>
              <a:t> </a:t>
            </a:r>
            <a:r>
              <a:rPr lang="en-US" sz="2800" dirty="0" err="1" smtClean="0"/>
              <a:t>Rollnick</a:t>
            </a:r>
            <a:r>
              <a:rPr lang="en-US" sz="2800" dirty="0" smtClean="0"/>
              <a:t>, S, Miller, WR, Butler, CC. </a:t>
            </a:r>
            <a:r>
              <a:rPr lang="en-US" sz="2800" i="1" dirty="0" smtClean="0"/>
              <a:t>Motivational Interviewing in Health Care</a:t>
            </a:r>
            <a:r>
              <a:rPr lang="en-US" sz="2800" dirty="0" smtClean="0"/>
              <a:t>.</a:t>
            </a:r>
            <a:br>
              <a:rPr lang="en-US" sz="2800" dirty="0" smtClean="0"/>
            </a:br>
            <a:r>
              <a:rPr lang="en-US" sz="2800" dirty="0" smtClean="0"/>
              <a:t>The Guilford Press, New York. 2008.</a:t>
            </a:r>
          </a:p>
          <a:p>
            <a:r>
              <a:rPr lang="en-US" sz="2800" dirty="0" err="1" smtClean="0"/>
              <a:t>Rollnick</a:t>
            </a:r>
            <a:r>
              <a:rPr lang="en-US" sz="2800" dirty="0" smtClean="0"/>
              <a:t>, S, Mason, P, and Butler, C. </a:t>
            </a:r>
            <a:r>
              <a:rPr lang="en-US" sz="2800" i="1" dirty="0" smtClean="0"/>
              <a:t>Health Behavior Change</a:t>
            </a:r>
            <a:r>
              <a:rPr lang="en-US" sz="2800" dirty="0" smtClean="0"/>
              <a:t>. Churchill Livingstone, London. 2000.</a:t>
            </a:r>
          </a:p>
          <a:p>
            <a:endParaRPr lang="en-US" dirty="0"/>
          </a:p>
        </p:txBody>
      </p:sp>
    </p:spTree>
    <p:extLst>
      <p:ext uri="{BB962C8B-B14F-4D97-AF65-F5344CB8AC3E}">
        <p14:creationId xmlns:p14="http://schemas.microsoft.com/office/powerpoint/2010/main" val="1037249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Electronic Cigarettes </a:t>
            </a:r>
            <a:r>
              <a:rPr lang="en-US" b="1" dirty="0" smtClean="0"/>
              <a:t/>
            </a:r>
            <a:br>
              <a:rPr lang="en-US" b="1" dirty="0" smtClean="0"/>
            </a:br>
            <a:r>
              <a:rPr lang="en-US" b="1" dirty="0" smtClean="0"/>
              <a:t>(</a:t>
            </a:r>
            <a:r>
              <a:rPr lang="en-US" b="1" dirty="0"/>
              <a:t>e-Cigarettes</a:t>
            </a:r>
            <a:r>
              <a:rPr lang="en-US" b="1" dirty="0" smtClean="0"/>
              <a:t>) </a:t>
            </a:r>
            <a:r>
              <a:rPr lang="en-US" b="1" dirty="0"/>
              <a:t/>
            </a:r>
            <a:br>
              <a:rPr lang="en-US" b="1" dirty="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0" y="2753519"/>
            <a:ext cx="3810000" cy="2219325"/>
          </a:xfrm>
        </p:spPr>
      </p:pic>
    </p:spTree>
    <p:extLst>
      <p:ext uri="{BB962C8B-B14F-4D97-AF65-F5344CB8AC3E}">
        <p14:creationId xmlns:p14="http://schemas.microsoft.com/office/powerpoint/2010/main" val="40605440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Product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Manufactured </a:t>
            </a:r>
            <a:r>
              <a:rPr lang="en-US" dirty="0"/>
              <a:t>mainly in </a:t>
            </a:r>
            <a:r>
              <a:rPr lang="en-US" dirty="0" smtClean="0"/>
              <a:t>China</a:t>
            </a:r>
          </a:p>
          <a:p>
            <a:r>
              <a:rPr lang="en-US" dirty="0" smtClean="0"/>
              <a:t>Variability </a:t>
            </a:r>
            <a:r>
              <a:rPr lang="en-US" dirty="0"/>
              <a:t>in </a:t>
            </a:r>
            <a:r>
              <a:rPr lang="en-US" dirty="0" smtClean="0"/>
              <a:t>engineering, nicotine concentrations, and volumes </a:t>
            </a:r>
            <a:r>
              <a:rPr lang="en-US" dirty="0"/>
              <a:t>of solution </a:t>
            </a:r>
            <a:endParaRPr lang="en-US" dirty="0" smtClean="0"/>
          </a:p>
          <a:p>
            <a:r>
              <a:rPr lang="en-US" dirty="0" smtClean="0"/>
              <a:t>Different </a:t>
            </a:r>
            <a:r>
              <a:rPr lang="en-US" dirty="0"/>
              <a:t>carrier compounds </a:t>
            </a:r>
            <a:endParaRPr lang="en-US" dirty="0" smtClean="0"/>
          </a:p>
          <a:p>
            <a:pPr lvl="1"/>
            <a:r>
              <a:rPr lang="en-US" dirty="0" smtClean="0"/>
              <a:t>(</a:t>
            </a:r>
            <a:r>
              <a:rPr lang="en-US" dirty="0"/>
              <a:t>most commonly </a:t>
            </a:r>
            <a:r>
              <a:rPr lang="en-US" dirty="0" smtClean="0"/>
              <a:t>propylene glycol </a:t>
            </a:r>
            <a:r>
              <a:rPr lang="en-US" dirty="0"/>
              <a:t>with or without glycerol [glycerin</a:t>
            </a:r>
            <a:r>
              <a:rPr lang="en-US" dirty="0" smtClean="0"/>
              <a:t>])</a:t>
            </a:r>
          </a:p>
          <a:p>
            <a:pPr lvl="1"/>
            <a:r>
              <a:rPr lang="en-US" dirty="0" smtClean="0"/>
              <a:t>Propylene glycol makes up about 90% of the solution</a:t>
            </a:r>
          </a:p>
          <a:p>
            <a:r>
              <a:rPr lang="en-US" dirty="0" smtClean="0"/>
              <a:t>Variety of additives </a:t>
            </a:r>
            <a:r>
              <a:rPr lang="en-US" dirty="0"/>
              <a:t>and </a:t>
            </a:r>
            <a:r>
              <a:rPr lang="en-US" dirty="0" smtClean="0"/>
              <a:t>flavors</a:t>
            </a:r>
          </a:p>
          <a:p>
            <a:r>
              <a:rPr lang="en-US" dirty="0" smtClean="0"/>
              <a:t>Variance of battery voltages</a:t>
            </a:r>
            <a:endParaRPr lang="en-US" dirty="0"/>
          </a:p>
        </p:txBody>
      </p:sp>
    </p:spTree>
    <p:extLst>
      <p:ext uri="{BB962C8B-B14F-4D97-AF65-F5344CB8AC3E}">
        <p14:creationId xmlns:p14="http://schemas.microsoft.com/office/powerpoint/2010/main" val="241847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Impact: Recent Findings</a:t>
            </a:r>
            <a:endParaRPr lang="en-US" sz="4800" b="1" dirty="0"/>
          </a:p>
        </p:txBody>
      </p:sp>
      <p:sp>
        <p:nvSpPr>
          <p:cNvPr id="3" name="Content Placeholder 2"/>
          <p:cNvSpPr>
            <a:spLocks noGrp="1"/>
          </p:cNvSpPr>
          <p:nvPr>
            <p:ph idx="1"/>
          </p:nvPr>
        </p:nvSpPr>
        <p:spPr/>
        <p:txBody>
          <a:bodyPr>
            <a:normAutofit fontScale="92500" lnSpcReduction="20000"/>
          </a:bodyPr>
          <a:lstStyle/>
          <a:p>
            <a:r>
              <a:rPr lang="en-US" sz="3900" dirty="0"/>
              <a:t>S</a:t>
            </a:r>
            <a:r>
              <a:rPr lang="en-US" sz="3900" dirty="0" smtClean="0"/>
              <a:t>moking impacts nearly every organ </a:t>
            </a:r>
          </a:p>
          <a:p>
            <a:r>
              <a:rPr lang="en-US" sz="3900" dirty="0"/>
              <a:t>N</a:t>
            </a:r>
            <a:r>
              <a:rPr lang="en-US" sz="3900" dirty="0" smtClean="0"/>
              <a:t>o risk-free level of exposure to secondhand smoke </a:t>
            </a:r>
          </a:p>
          <a:p>
            <a:r>
              <a:rPr lang="en-US" sz="3900" dirty="0" smtClean="0"/>
              <a:t>Risk of diabetes is 30–40% higher for smokers</a:t>
            </a:r>
          </a:p>
          <a:p>
            <a:r>
              <a:rPr lang="en-US" sz="3900" dirty="0"/>
              <a:t>P</a:t>
            </a:r>
            <a:r>
              <a:rPr lang="en-US" sz="3900" dirty="0" smtClean="0"/>
              <a:t>ositive dose-response relationship between the number of cigarettes smoked and the risk of developing diabetes</a:t>
            </a:r>
          </a:p>
          <a:p>
            <a:endParaRPr lang="en-US" dirty="0" smtClean="0"/>
          </a:p>
          <a:p>
            <a:endParaRPr lang="en-US" dirty="0"/>
          </a:p>
        </p:txBody>
      </p:sp>
    </p:spTree>
    <p:extLst>
      <p:ext uri="{BB962C8B-B14F-4D97-AF65-F5344CB8AC3E}">
        <p14:creationId xmlns:p14="http://schemas.microsoft.com/office/powerpoint/2010/main" val="1821610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Marketing</a:t>
            </a:r>
            <a:endParaRPr lang="en-US" sz="6000" b="1" dirty="0"/>
          </a:p>
        </p:txBody>
      </p:sp>
      <p:sp>
        <p:nvSpPr>
          <p:cNvPr id="3" name="Content Placeholder 2"/>
          <p:cNvSpPr>
            <a:spLocks noGrp="1"/>
          </p:cNvSpPr>
          <p:nvPr>
            <p:ph idx="1"/>
          </p:nvPr>
        </p:nvSpPr>
        <p:spPr/>
        <p:txBody>
          <a:bodyPr>
            <a:normAutofit/>
          </a:bodyPr>
          <a:lstStyle/>
          <a:p>
            <a:r>
              <a:rPr lang="en-US" sz="3600" dirty="0" smtClean="0"/>
              <a:t>$</a:t>
            </a:r>
            <a:r>
              <a:rPr lang="en-US" sz="3600" dirty="0"/>
              <a:t>15 million on TV ads the first nine months of 2013, up from $1.1 million during the same period the year before </a:t>
            </a:r>
            <a:endParaRPr lang="en-US" sz="3600" dirty="0" smtClean="0"/>
          </a:p>
          <a:p>
            <a:r>
              <a:rPr lang="en-US" sz="3600" dirty="0" smtClean="0"/>
              <a:t>Younger generations have never experienced such marketing of an addictive product</a:t>
            </a:r>
          </a:p>
          <a:p>
            <a:endParaRPr lang="en-US" sz="3600" dirty="0"/>
          </a:p>
        </p:txBody>
      </p:sp>
    </p:spTree>
    <p:extLst>
      <p:ext uri="{BB962C8B-B14F-4D97-AF65-F5344CB8AC3E}">
        <p14:creationId xmlns:p14="http://schemas.microsoft.com/office/powerpoint/2010/main" val="27598230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Marketing</a:t>
            </a:r>
            <a:r>
              <a:rPr lang="en-US" b="1" dirty="0" smtClean="0"/>
              <a:t> </a:t>
            </a:r>
            <a:endParaRPr lang="en-US" dirty="0"/>
          </a:p>
        </p:txBody>
      </p:sp>
      <p:sp>
        <p:nvSpPr>
          <p:cNvPr id="3" name="Content Placeholder 2"/>
          <p:cNvSpPr>
            <a:spLocks noGrp="1"/>
          </p:cNvSpPr>
          <p:nvPr>
            <p:ph idx="1"/>
          </p:nvPr>
        </p:nvSpPr>
        <p:spPr/>
        <p:txBody>
          <a:bodyPr>
            <a:normAutofit/>
          </a:bodyPr>
          <a:lstStyle/>
          <a:p>
            <a:r>
              <a:rPr lang="en-US" dirty="0" smtClean="0"/>
              <a:t>64% of sites made cessation related claims (direct and indirect statements)</a:t>
            </a:r>
          </a:p>
          <a:p>
            <a:r>
              <a:rPr lang="en-US" dirty="0" smtClean="0"/>
              <a:t>Produce </a:t>
            </a:r>
            <a:r>
              <a:rPr lang="en-US" dirty="0"/>
              <a:t>only “</a:t>
            </a:r>
            <a:r>
              <a:rPr lang="en-US" dirty="0" smtClean="0"/>
              <a:t>harmless water vapor”</a:t>
            </a:r>
          </a:p>
          <a:p>
            <a:r>
              <a:rPr lang="en-US" dirty="0" smtClean="0"/>
              <a:t>Tobacco </a:t>
            </a:r>
            <a:r>
              <a:rPr lang="en-US" dirty="0"/>
              <a:t>companies </a:t>
            </a:r>
            <a:r>
              <a:rPr lang="en-US" dirty="0" smtClean="0"/>
              <a:t>unable to market on </a:t>
            </a:r>
            <a:r>
              <a:rPr lang="en-US" dirty="0"/>
              <a:t>television and radio since the </a:t>
            </a:r>
            <a:r>
              <a:rPr lang="en-US" dirty="0" smtClean="0"/>
              <a:t>1970s</a:t>
            </a:r>
            <a:endParaRPr lang="en-US" dirty="0"/>
          </a:p>
          <a:p>
            <a:r>
              <a:rPr lang="en-US" dirty="0" smtClean="0"/>
              <a:t>Marketing directed at the young adults and children according to FDA documents</a:t>
            </a:r>
            <a:r>
              <a:rPr lang="en-US" dirty="0" smtClean="0">
                <a:solidFill>
                  <a:srgbClr val="FF0000"/>
                </a:solidFill>
              </a:rPr>
              <a:t> </a:t>
            </a:r>
            <a:endParaRPr lang="en-US" dirty="0" smtClean="0"/>
          </a:p>
          <a:p>
            <a:endParaRPr lang="en-US" dirty="0"/>
          </a:p>
        </p:txBody>
      </p:sp>
    </p:spTree>
    <p:extLst>
      <p:ext uri="{BB962C8B-B14F-4D97-AF65-F5344CB8AC3E}">
        <p14:creationId xmlns:p14="http://schemas.microsoft.com/office/powerpoint/2010/main" val="31702414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Marketing</a:t>
            </a:r>
            <a:endParaRPr lang="en-US" sz="5400" dirty="0"/>
          </a:p>
        </p:txBody>
      </p:sp>
      <p:sp>
        <p:nvSpPr>
          <p:cNvPr id="3" name="Content Placeholder 2"/>
          <p:cNvSpPr>
            <a:spLocks noGrp="1"/>
          </p:cNvSpPr>
          <p:nvPr>
            <p:ph idx="1"/>
          </p:nvPr>
        </p:nvSpPr>
        <p:spPr/>
        <p:txBody>
          <a:bodyPr>
            <a:normAutofit/>
          </a:bodyPr>
          <a:lstStyle/>
          <a:p>
            <a:r>
              <a:rPr lang="en-US" dirty="0" smtClean="0"/>
              <a:t>Heavily influence consumer perceptions</a:t>
            </a:r>
          </a:p>
          <a:p>
            <a:r>
              <a:rPr lang="en-US" dirty="0" smtClean="0"/>
              <a:t>Marketing claims </a:t>
            </a:r>
            <a:endParaRPr lang="en-US" dirty="0" smtClean="0">
              <a:solidFill>
                <a:srgbClr val="FF0000"/>
              </a:solidFill>
            </a:endParaRPr>
          </a:p>
          <a:p>
            <a:pPr lvl="1"/>
            <a:r>
              <a:rPr lang="en-US" dirty="0" smtClean="0"/>
              <a:t>healthier </a:t>
            </a:r>
            <a:r>
              <a:rPr lang="en-US" dirty="0"/>
              <a:t>(95%), cheaper (93%), and </a:t>
            </a:r>
            <a:r>
              <a:rPr lang="en-US" dirty="0" smtClean="0"/>
              <a:t>cleaner (95</a:t>
            </a:r>
            <a:r>
              <a:rPr lang="en-US" dirty="0"/>
              <a:t>%) than cigarettes; can be smoked anywhere (88</a:t>
            </a:r>
            <a:r>
              <a:rPr lang="en-US" dirty="0" smtClean="0"/>
              <a:t>%); can </a:t>
            </a:r>
            <a:r>
              <a:rPr lang="en-US" dirty="0"/>
              <a:t>be used to circumvent smoke-free policies (71%); </a:t>
            </a:r>
            <a:r>
              <a:rPr lang="en-US" dirty="0" smtClean="0"/>
              <a:t>do not </a:t>
            </a:r>
            <a:r>
              <a:rPr lang="en-US" dirty="0"/>
              <a:t>produce secondhand smoke (76%); and are </a:t>
            </a:r>
            <a:r>
              <a:rPr lang="en-US" dirty="0" smtClean="0"/>
              <a:t>modern (73%)</a:t>
            </a:r>
          </a:p>
          <a:p>
            <a:r>
              <a:rPr lang="en-US" dirty="0" smtClean="0"/>
              <a:t>Celebrities have been used to market                e-cigarettes since at least 2009 </a:t>
            </a:r>
          </a:p>
          <a:p>
            <a:pPr lvl="1"/>
            <a:endParaRPr lang="en-US" dirty="0"/>
          </a:p>
        </p:txBody>
      </p:sp>
    </p:spTree>
    <p:extLst>
      <p:ext uri="{BB962C8B-B14F-4D97-AF65-F5344CB8AC3E}">
        <p14:creationId xmlns:p14="http://schemas.microsoft.com/office/powerpoint/2010/main" val="10554399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Prevalence in Youth</a:t>
            </a:r>
            <a:endParaRPr lang="en-US" sz="5400" b="1" dirty="0"/>
          </a:p>
        </p:txBody>
      </p:sp>
      <p:sp>
        <p:nvSpPr>
          <p:cNvPr id="3" name="Content Placeholder 2"/>
          <p:cNvSpPr>
            <a:spLocks noGrp="1"/>
          </p:cNvSpPr>
          <p:nvPr>
            <p:ph idx="1"/>
          </p:nvPr>
        </p:nvSpPr>
        <p:spPr/>
        <p:txBody>
          <a:bodyPr>
            <a:normAutofit fontScale="92500" lnSpcReduction="20000"/>
          </a:bodyPr>
          <a:lstStyle/>
          <a:p>
            <a:r>
              <a:rPr lang="en-US" dirty="0" smtClean="0"/>
              <a:t>1.78 million students had tried e-cigs by the end of 2012</a:t>
            </a:r>
            <a:r>
              <a:rPr lang="en-US" dirty="0" smtClean="0">
                <a:solidFill>
                  <a:srgbClr val="FF0000"/>
                </a:solidFill>
              </a:rPr>
              <a:t> </a:t>
            </a:r>
          </a:p>
          <a:p>
            <a:r>
              <a:rPr lang="en-US" dirty="0" smtClean="0"/>
              <a:t>High school students (10.0%)  </a:t>
            </a:r>
            <a:r>
              <a:rPr lang="en-US" dirty="0" err="1" smtClean="0"/>
              <a:t>vs</a:t>
            </a:r>
            <a:r>
              <a:rPr lang="en-US" dirty="0" smtClean="0"/>
              <a:t> adults (6.2%)</a:t>
            </a:r>
          </a:p>
          <a:p>
            <a:r>
              <a:rPr lang="en-US" dirty="0" smtClean="0"/>
              <a:t>Dual </a:t>
            </a:r>
            <a:r>
              <a:rPr lang="en-US" dirty="0"/>
              <a:t>use with </a:t>
            </a:r>
            <a:r>
              <a:rPr lang="en-US" dirty="0" smtClean="0"/>
              <a:t>conventional cigarettes is predominant 2011: </a:t>
            </a:r>
          </a:p>
          <a:p>
            <a:pPr lvl="1"/>
            <a:r>
              <a:rPr lang="en-US" dirty="0" smtClean="0"/>
              <a:t>61</a:t>
            </a:r>
            <a:r>
              <a:rPr lang="en-US" dirty="0"/>
              <a:t>% in </a:t>
            </a:r>
            <a:r>
              <a:rPr lang="en-US" dirty="0" smtClean="0"/>
              <a:t>US middle </a:t>
            </a:r>
            <a:r>
              <a:rPr lang="en-US" dirty="0"/>
              <a:t>school </a:t>
            </a:r>
            <a:endParaRPr lang="en-US" dirty="0" smtClean="0"/>
          </a:p>
          <a:p>
            <a:pPr lvl="1"/>
            <a:r>
              <a:rPr lang="en-US" dirty="0" smtClean="0"/>
              <a:t>80</a:t>
            </a:r>
            <a:r>
              <a:rPr lang="en-US" dirty="0"/>
              <a:t>% among US high </a:t>
            </a:r>
            <a:r>
              <a:rPr lang="en-US" dirty="0" smtClean="0"/>
              <a:t>school</a:t>
            </a:r>
          </a:p>
          <a:p>
            <a:r>
              <a:rPr lang="en-US" dirty="0" smtClean="0"/>
              <a:t>Despite Utah </a:t>
            </a:r>
            <a:r>
              <a:rPr lang="en-US" dirty="0"/>
              <a:t>law prohibiting e-cigarette sales </a:t>
            </a:r>
            <a:r>
              <a:rPr lang="en-US" dirty="0" smtClean="0"/>
              <a:t>to minors, youth are 3 times more likely </a:t>
            </a:r>
            <a:r>
              <a:rPr lang="en-US" dirty="0"/>
              <a:t>to report </a:t>
            </a:r>
            <a:endParaRPr lang="en-US" dirty="0" smtClean="0"/>
          </a:p>
          <a:p>
            <a:pPr marL="0" indent="0">
              <a:buNone/>
            </a:pPr>
            <a:r>
              <a:rPr lang="en-US" dirty="0"/>
              <a:t>  </a:t>
            </a:r>
            <a:r>
              <a:rPr lang="en-US" dirty="0" smtClean="0"/>
              <a:t>  e-cigarette </a:t>
            </a:r>
            <a:r>
              <a:rPr lang="en-US" dirty="0"/>
              <a:t>use than </a:t>
            </a:r>
            <a:r>
              <a:rPr lang="en-US" dirty="0" smtClean="0"/>
              <a:t>adults</a:t>
            </a:r>
            <a:endParaRPr lang="en-US" dirty="0"/>
          </a:p>
        </p:txBody>
      </p:sp>
    </p:spTree>
    <p:extLst>
      <p:ext uri="{BB962C8B-B14F-4D97-AF65-F5344CB8AC3E}">
        <p14:creationId xmlns:p14="http://schemas.microsoft.com/office/powerpoint/2010/main" val="36128119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Youth </a:t>
            </a:r>
            <a:r>
              <a:rPr lang="en-US" dirty="0"/>
              <a:t>e-cigarette </a:t>
            </a:r>
            <a:r>
              <a:rPr lang="en-US" dirty="0" smtClean="0"/>
              <a:t>users who have  </a:t>
            </a:r>
            <a:r>
              <a:rPr lang="en-US" dirty="0"/>
              <a:t>never </a:t>
            </a:r>
            <a:r>
              <a:rPr lang="en-US" dirty="0" smtClean="0"/>
              <a:t>smoked conventional </a:t>
            </a:r>
            <a:r>
              <a:rPr lang="en-US" dirty="0"/>
              <a:t>cigarettes </a:t>
            </a:r>
          </a:p>
        </p:txBody>
      </p:sp>
      <p:sp>
        <p:nvSpPr>
          <p:cNvPr id="3" name="Content Placeholder 2"/>
          <p:cNvSpPr>
            <a:spLocks noGrp="1"/>
          </p:cNvSpPr>
          <p:nvPr>
            <p:ph idx="1"/>
          </p:nvPr>
        </p:nvSpPr>
        <p:spPr/>
        <p:txBody>
          <a:bodyPr>
            <a:normAutofit fontScale="92500" lnSpcReduction="10000"/>
          </a:bodyPr>
          <a:lstStyle/>
          <a:p>
            <a:r>
              <a:rPr lang="en-US" dirty="0" smtClean="0"/>
              <a:t>160,000 students who reported trying electronic cigarettes had never used combustible cigarettes</a:t>
            </a:r>
            <a:r>
              <a:rPr lang="en-US" dirty="0" smtClean="0">
                <a:solidFill>
                  <a:srgbClr val="FF0000"/>
                </a:solidFill>
              </a:rPr>
              <a:t> </a:t>
            </a:r>
            <a:endParaRPr lang="en-US" dirty="0" smtClean="0"/>
          </a:p>
          <a:p>
            <a:r>
              <a:rPr lang="en-US" dirty="0" smtClean="0"/>
              <a:t>In 2012 in US</a:t>
            </a:r>
            <a:r>
              <a:rPr lang="en-US" dirty="0" smtClean="0">
                <a:solidFill>
                  <a:srgbClr val="FF0000"/>
                </a:solidFill>
              </a:rPr>
              <a:t> </a:t>
            </a:r>
            <a:endParaRPr lang="en-US" dirty="0" smtClean="0"/>
          </a:p>
          <a:p>
            <a:pPr lvl="1"/>
            <a:r>
              <a:rPr lang="en-US" dirty="0" smtClean="0"/>
              <a:t> 20.3% of middle students </a:t>
            </a:r>
          </a:p>
          <a:p>
            <a:pPr lvl="1"/>
            <a:r>
              <a:rPr lang="en-US" dirty="0" smtClean="0"/>
              <a:t> </a:t>
            </a:r>
            <a:r>
              <a:rPr lang="en-US" dirty="0"/>
              <a:t>7.2% of high </a:t>
            </a:r>
            <a:r>
              <a:rPr lang="en-US" dirty="0" smtClean="0"/>
              <a:t>students </a:t>
            </a:r>
          </a:p>
          <a:p>
            <a:r>
              <a:rPr lang="en-US" dirty="0" smtClean="0"/>
              <a:t>In </a:t>
            </a:r>
            <a:r>
              <a:rPr lang="en-US" dirty="0"/>
              <a:t>2011 </a:t>
            </a:r>
            <a:r>
              <a:rPr lang="en-US" dirty="0" smtClean="0"/>
              <a:t>in Korea</a:t>
            </a:r>
            <a:r>
              <a:rPr lang="en-US" dirty="0" smtClean="0">
                <a:solidFill>
                  <a:srgbClr val="FF0000"/>
                </a:solidFill>
              </a:rPr>
              <a:t> </a:t>
            </a:r>
            <a:endParaRPr lang="en-US" dirty="0" smtClean="0"/>
          </a:p>
          <a:p>
            <a:pPr lvl="1"/>
            <a:r>
              <a:rPr lang="en-US" dirty="0" smtClean="0"/>
              <a:t>15</a:t>
            </a:r>
            <a:r>
              <a:rPr lang="en-US" dirty="0"/>
              <a:t>% of students in grades 7 through 12 </a:t>
            </a:r>
            <a:endParaRPr lang="en-US" dirty="0" smtClean="0"/>
          </a:p>
          <a:p>
            <a:r>
              <a:rPr lang="en-US" dirty="0" smtClean="0"/>
              <a:t>The Utah Department of Health</a:t>
            </a:r>
          </a:p>
          <a:p>
            <a:pPr lvl="1"/>
            <a:r>
              <a:rPr lang="en-US" dirty="0" smtClean="0"/>
              <a:t> 32% </a:t>
            </a:r>
            <a:endParaRPr lang="en-US" dirty="0"/>
          </a:p>
        </p:txBody>
      </p:sp>
    </p:spTree>
    <p:extLst>
      <p:ext uri="{BB962C8B-B14F-4D97-AF65-F5344CB8AC3E}">
        <p14:creationId xmlns:p14="http://schemas.microsoft.com/office/powerpoint/2010/main" val="23591461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Inconsistent  Nicotine Content</a:t>
            </a:r>
            <a:endParaRPr lang="en-US" sz="4800" dirty="0"/>
          </a:p>
        </p:txBody>
      </p:sp>
      <p:sp>
        <p:nvSpPr>
          <p:cNvPr id="3" name="Content Placeholder 2"/>
          <p:cNvSpPr>
            <a:spLocks noGrp="1"/>
          </p:cNvSpPr>
          <p:nvPr>
            <p:ph idx="1"/>
          </p:nvPr>
        </p:nvSpPr>
        <p:spPr/>
        <p:txBody>
          <a:bodyPr>
            <a:normAutofit/>
          </a:bodyPr>
          <a:lstStyle/>
          <a:p>
            <a:r>
              <a:rPr lang="en-US" dirty="0"/>
              <a:t>S</a:t>
            </a:r>
            <a:r>
              <a:rPr lang="en-US" dirty="0" smtClean="0"/>
              <a:t>olutions </a:t>
            </a:r>
            <a:r>
              <a:rPr lang="en-US" dirty="0"/>
              <a:t>that were </a:t>
            </a:r>
            <a:r>
              <a:rPr lang="en-US" dirty="0" smtClean="0"/>
              <a:t>labeled </a:t>
            </a:r>
            <a:r>
              <a:rPr lang="en-US" dirty="0"/>
              <a:t>0 mg of nicotine </a:t>
            </a:r>
            <a:r>
              <a:rPr lang="en-US" dirty="0" smtClean="0"/>
              <a:t>contained nicotine </a:t>
            </a:r>
            <a:endParaRPr lang="en-US" dirty="0" smtClean="0">
              <a:solidFill>
                <a:srgbClr val="FF0000"/>
              </a:solidFill>
            </a:endParaRPr>
          </a:p>
          <a:p>
            <a:r>
              <a:rPr lang="en-US" dirty="0" smtClean="0"/>
              <a:t>Differences </a:t>
            </a:r>
            <a:r>
              <a:rPr lang="en-US" dirty="0"/>
              <a:t>between labeled and actual nicotine </a:t>
            </a:r>
            <a:r>
              <a:rPr lang="en-US" dirty="0" smtClean="0"/>
              <a:t>between </a:t>
            </a:r>
            <a:r>
              <a:rPr lang="en-US" dirty="0"/>
              <a:t>28-89% </a:t>
            </a:r>
          </a:p>
          <a:p>
            <a:r>
              <a:rPr lang="en-US" dirty="0" smtClean="0"/>
              <a:t>Small quantities of </a:t>
            </a:r>
            <a:r>
              <a:rPr lang="en-US" dirty="0" err="1" smtClean="0"/>
              <a:t>cotinine</a:t>
            </a:r>
            <a:r>
              <a:rPr lang="en-US" dirty="0" smtClean="0"/>
              <a:t>, and </a:t>
            </a:r>
            <a:r>
              <a:rPr lang="en-US" dirty="0"/>
              <a:t>several nicotine related impurities </a:t>
            </a:r>
            <a:r>
              <a:rPr lang="en-US" dirty="0" smtClean="0"/>
              <a:t>were </a:t>
            </a:r>
            <a:r>
              <a:rPr lang="en-US" dirty="0"/>
              <a:t>detected </a:t>
            </a:r>
          </a:p>
        </p:txBody>
      </p:sp>
    </p:spTree>
    <p:extLst>
      <p:ext uri="{BB962C8B-B14F-4D97-AF65-F5344CB8AC3E}">
        <p14:creationId xmlns:p14="http://schemas.microsoft.com/office/powerpoint/2010/main" val="22117714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Particulate Matter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Creates an aerosol of ultrafine particles</a:t>
            </a:r>
          </a:p>
          <a:p>
            <a:r>
              <a:rPr lang="en-US" dirty="0" smtClean="0"/>
              <a:t>Higher e-liquid nicotine </a:t>
            </a:r>
            <a:r>
              <a:rPr lang="en-US" dirty="0"/>
              <a:t>content </a:t>
            </a:r>
            <a:r>
              <a:rPr lang="en-US" dirty="0" smtClean="0"/>
              <a:t>was associated </a:t>
            </a:r>
            <a:r>
              <a:rPr lang="en-US" dirty="0"/>
              <a:t>with higher particle </a:t>
            </a:r>
            <a:r>
              <a:rPr lang="en-US" dirty="0" smtClean="0"/>
              <a:t>numbers</a:t>
            </a:r>
          </a:p>
          <a:p>
            <a:r>
              <a:rPr lang="en-US" dirty="0" smtClean="0"/>
              <a:t>Longer </a:t>
            </a:r>
            <a:r>
              <a:rPr lang="en-US" dirty="0"/>
              <a:t>puffing time resulted in more </a:t>
            </a:r>
            <a:r>
              <a:rPr lang="en-US" dirty="0" smtClean="0"/>
              <a:t>particles</a:t>
            </a:r>
          </a:p>
          <a:p>
            <a:r>
              <a:rPr lang="en-US" dirty="0" smtClean="0"/>
              <a:t>Some e-cigarettes deliver more </a:t>
            </a:r>
            <a:r>
              <a:rPr lang="en-US" dirty="0"/>
              <a:t>particles than conventional </a:t>
            </a:r>
            <a:r>
              <a:rPr lang="en-US" dirty="0" smtClean="0"/>
              <a:t>cigarettes</a:t>
            </a:r>
          </a:p>
          <a:p>
            <a:r>
              <a:rPr lang="en-US" dirty="0" smtClean="0"/>
              <a:t>Ultrafine particles from tobacco smoke or air pollution contribute to pulmonary and systemic inflammatory processes increase the risk of cardiovascular and respiratory disease and death</a:t>
            </a:r>
          </a:p>
          <a:p>
            <a:endParaRPr lang="en-US" dirty="0" smtClean="0"/>
          </a:p>
          <a:p>
            <a:endParaRPr lang="en-US" dirty="0"/>
          </a:p>
        </p:txBody>
      </p:sp>
    </p:spTree>
    <p:extLst>
      <p:ext uri="{BB962C8B-B14F-4D97-AF65-F5344CB8AC3E}">
        <p14:creationId xmlns:p14="http://schemas.microsoft.com/office/powerpoint/2010/main" val="39182205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Nicotine </a:t>
            </a:r>
            <a:r>
              <a:rPr lang="en-US" b="1" dirty="0" smtClean="0"/>
              <a:t>Absorption</a:t>
            </a:r>
            <a:endParaRPr lang="en-US" dirty="0"/>
          </a:p>
        </p:txBody>
      </p:sp>
      <p:sp>
        <p:nvSpPr>
          <p:cNvPr id="3" name="Content Placeholder 2"/>
          <p:cNvSpPr>
            <a:spLocks noGrp="1"/>
          </p:cNvSpPr>
          <p:nvPr>
            <p:ph idx="1"/>
          </p:nvPr>
        </p:nvSpPr>
        <p:spPr/>
        <p:txBody>
          <a:bodyPr>
            <a:normAutofit/>
          </a:bodyPr>
          <a:lstStyle/>
          <a:p>
            <a:r>
              <a:rPr lang="en-US" dirty="0"/>
              <a:t>Early studies </a:t>
            </a:r>
            <a:r>
              <a:rPr lang="en-US" dirty="0" smtClean="0"/>
              <a:t>found that e-cigarettes </a:t>
            </a:r>
            <a:r>
              <a:rPr lang="en-US" dirty="0"/>
              <a:t>delivered </a:t>
            </a:r>
            <a:r>
              <a:rPr lang="en-US" dirty="0" smtClean="0"/>
              <a:t>lower </a:t>
            </a:r>
            <a:r>
              <a:rPr lang="en-US" dirty="0"/>
              <a:t>levels </a:t>
            </a:r>
            <a:r>
              <a:rPr lang="en-US" dirty="0" smtClean="0"/>
              <a:t>of nicotine than cigarettes </a:t>
            </a:r>
          </a:p>
          <a:p>
            <a:r>
              <a:rPr lang="en-US" dirty="0" smtClean="0"/>
              <a:t>Experienced </a:t>
            </a:r>
            <a:r>
              <a:rPr lang="en-US" dirty="0"/>
              <a:t>users </a:t>
            </a:r>
            <a:r>
              <a:rPr lang="en-US" dirty="0" smtClean="0"/>
              <a:t>had nicotine absorption </a:t>
            </a:r>
            <a:r>
              <a:rPr lang="en-US" dirty="0"/>
              <a:t>similar to that with conventional </a:t>
            </a:r>
            <a:r>
              <a:rPr lang="en-US" dirty="0" smtClean="0"/>
              <a:t>cigarettes</a:t>
            </a:r>
          </a:p>
          <a:p>
            <a:r>
              <a:rPr lang="en-US" dirty="0" smtClean="0"/>
              <a:t>Delivery is highly dependent on a number of factors, including </a:t>
            </a:r>
            <a:r>
              <a:rPr lang="en-US" dirty="0" err="1" smtClean="0"/>
              <a:t>vaping</a:t>
            </a:r>
            <a:r>
              <a:rPr lang="en-US" dirty="0" smtClean="0"/>
              <a:t> technique, particle evolution, and cloud effect</a:t>
            </a:r>
          </a:p>
          <a:p>
            <a:endParaRPr lang="en-US" dirty="0" smtClean="0"/>
          </a:p>
        </p:txBody>
      </p:sp>
    </p:spTree>
    <p:extLst>
      <p:ext uri="{BB962C8B-B14F-4D97-AF65-F5344CB8AC3E}">
        <p14:creationId xmlns:p14="http://schemas.microsoft.com/office/powerpoint/2010/main" val="28095965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Nicotine Absorption</a:t>
            </a:r>
            <a:endParaRPr lang="en-US" b="1" dirty="0"/>
          </a:p>
        </p:txBody>
      </p:sp>
      <p:sp>
        <p:nvSpPr>
          <p:cNvPr id="3" name="Content Placeholder 2"/>
          <p:cNvSpPr>
            <a:spLocks noGrp="1"/>
          </p:cNvSpPr>
          <p:nvPr>
            <p:ph idx="1"/>
          </p:nvPr>
        </p:nvSpPr>
        <p:spPr/>
        <p:txBody>
          <a:bodyPr>
            <a:normAutofit/>
          </a:bodyPr>
          <a:lstStyle/>
          <a:p>
            <a:r>
              <a:rPr lang="en-US" sz="3600" dirty="0" smtClean="0"/>
              <a:t>Modifications leading to arterial delivery could dramatically increase the risk of addiction and abuse, and overdose </a:t>
            </a:r>
            <a:endParaRPr lang="en-US" sz="3600" dirty="0" smtClean="0">
              <a:solidFill>
                <a:srgbClr val="FF0000"/>
              </a:solidFill>
            </a:endParaRPr>
          </a:p>
          <a:p>
            <a:r>
              <a:rPr lang="en-US" sz="3600" dirty="0" smtClean="0"/>
              <a:t>Philip Morris and British American Tobacco purchased nicotine-inhaler technologies that promise pulmonary delivery </a:t>
            </a:r>
          </a:p>
          <a:p>
            <a:endParaRPr lang="en-US" dirty="0"/>
          </a:p>
        </p:txBody>
      </p:sp>
    </p:spTree>
    <p:extLst>
      <p:ext uri="{BB962C8B-B14F-4D97-AF65-F5344CB8AC3E}">
        <p14:creationId xmlns:p14="http://schemas.microsoft.com/office/powerpoint/2010/main" val="21464396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Potential for </a:t>
            </a:r>
            <a:r>
              <a:rPr lang="en-US" b="1" dirty="0" err="1" smtClean="0"/>
              <a:t>Cytotoxicity</a:t>
            </a:r>
            <a:endParaRPr lang="en-US" dirty="0"/>
          </a:p>
        </p:txBody>
      </p:sp>
      <p:sp>
        <p:nvSpPr>
          <p:cNvPr id="3" name="Content Placeholder 2"/>
          <p:cNvSpPr>
            <a:spLocks noGrp="1"/>
          </p:cNvSpPr>
          <p:nvPr>
            <p:ph idx="1"/>
          </p:nvPr>
        </p:nvSpPr>
        <p:spPr/>
        <p:txBody>
          <a:bodyPr>
            <a:normAutofit/>
          </a:bodyPr>
          <a:lstStyle/>
          <a:p>
            <a:r>
              <a:rPr lang="en-US" dirty="0" err="1" smtClean="0"/>
              <a:t>Cytotoxic</a:t>
            </a:r>
            <a:r>
              <a:rPr lang="en-US" dirty="0" smtClean="0"/>
              <a:t> to human embryonic &amp; mouse neural stem cells </a:t>
            </a:r>
          </a:p>
          <a:p>
            <a:r>
              <a:rPr lang="en-US" dirty="0" smtClean="0"/>
              <a:t>Refill fluids may have </a:t>
            </a:r>
            <a:r>
              <a:rPr lang="en-US" dirty="0" err="1" smtClean="0"/>
              <a:t>cytotoxic</a:t>
            </a:r>
            <a:r>
              <a:rPr lang="en-US" dirty="0" smtClean="0"/>
              <a:t> prenatal effects </a:t>
            </a:r>
          </a:p>
          <a:p>
            <a:r>
              <a:rPr lang="en-US" dirty="0" smtClean="0"/>
              <a:t>Raises concerns about pregnant women who use e-cigarettes or are exposed to secondhand aerosol</a:t>
            </a:r>
          </a:p>
          <a:p>
            <a:endParaRPr lang="en-US" dirty="0" smtClean="0"/>
          </a:p>
          <a:p>
            <a:endParaRPr lang="en-US" dirty="0" smtClean="0"/>
          </a:p>
          <a:p>
            <a:endParaRPr lang="en-US" dirty="0"/>
          </a:p>
        </p:txBody>
      </p:sp>
    </p:spTree>
    <p:extLst>
      <p:ext uri="{BB962C8B-B14F-4D97-AF65-F5344CB8AC3E}">
        <p14:creationId xmlns:p14="http://schemas.microsoft.com/office/powerpoint/2010/main" val="194347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Prevalence</a:t>
            </a:r>
            <a:endParaRPr lang="en-US" sz="4800" b="1" dirty="0"/>
          </a:p>
        </p:txBody>
      </p:sp>
      <p:graphicFrame>
        <p:nvGraphicFramePr>
          <p:cNvPr id="6" name="Content Placeholder 5"/>
          <p:cNvGraphicFramePr>
            <a:graphicFrameLocks noGrp="1"/>
          </p:cNvGraphicFramePr>
          <p:nvPr>
            <p:ph idx="1"/>
          </p:nvPr>
        </p:nvGraphicFramePr>
        <p:xfrm>
          <a:off x="228601" y="1600200"/>
          <a:ext cx="8686801" cy="5029200"/>
        </p:xfrm>
        <a:graphic>
          <a:graphicData uri="http://schemas.openxmlformats.org/drawingml/2006/table">
            <a:tbl>
              <a:tblPr firstRow="1" bandRow="1">
                <a:tableStyleId>{F5AB1C69-6EDB-4FF4-983F-18BD219EF322}</a:tableStyleId>
              </a:tblPr>
              <a:tblGrid>
                <a:gridCol w="5715001"/>
                <a:gridCol w="2971800"/>
              </a:tblGrid>
              <a:tr h="443898">
                <a:tc>
                  <a:txBody>
                    <a:bodyPr/>
                    <a:lstStyle/>
                    <a:p>
                      <a:r>
                        <a:rPr lang="en-US" sz="2400" b="1" dirty="0" smtClean="0">
                          <a:solidFill>
                            <a:schemeClr val="accent4">
                              <a:lumMod val="10000"/>
                            </a:schemeClr>
                          </a:solidFill>
                        </a:rPr>
                        <a:t>Demo graphic</a:t>
                      </a:r>
                      <a:endParaRPr lang="en-US" sz="2400" b="1" dirty="0">
                        <a:solidFill>
                          <a:schemeClr val="accent4">
                            <a:lumMod val="10000"/>
                          </a:schemeClr>
                        </a:solidFill>
                      </a:endParaRPr>
                    </a:p>
                  </a:txBody>
                  <a:tcPr/>
                </a:tc>
                <a:tc>
                  <a:txBody>
                    <a:bodyPr/>
                    <a:lstStyle/>
                    <a:p>
                      <a:r>
                        <a:rPr lang="en-US" sz="2400" b="1" dirty="0" smtClean="0">
                          <a:solidFill>
                            <a:schemeClr val="accent4">
                              <a:lumMod val="10000"/>
                            </a:schemeClr>
                          </a:solidFill>
                        </a:rPr>
                        <a:t>Prevalence</a:t>
                      </a:r>
                      <a:r>
                        <a:rPr lang="en-US" sz="2400" b="1" baseline="30000" dirty="0" smtClean="0">
                          <a:solidFill>
                            <a:schemeClr val="accent4">
                              <a:lumMod val="10000"/>
                            </a:schemeClr>
                          </a:solidFill>
                        </a:rPr>
                        <a:t>2</a:t>
                      </a:r>
                      <a:endParaRPr lang="en-US" sz="2400" b="1" dirty="0">
                        <a:solidFill>
                          <a:schemeClr val="accent4">
                            <a:lumMod val="10000"/>
                          </a:schemeClr>
                        </a:solidFill>
                      </a:endParaRPr>
                    </a:p>
                  </a:txBody>
                  <a:tcPr/>
                </a:tc>
              </a:tr>
              <a:tr h="443898">
                <a:tc>
                  <a:txBody>
                    <a:bodyPr/>
                    <a:lstStyle/>
                    <a:p>
                      <a:r>
                        <a:rPr lang="en-US" sz="2400" b="1" dirty="0" smtClean="0">
                          <a:solidFill>
                            <a:schemeClr val="accent4">
                              <a:lumMod val="10000"/>
                            </a:schemeClr>
                          </a:solidFill>
                        </a:rPr>
                        <a:t>American</a:t>
                      </a:r>
                      <a:r>
                        <a:rPr lang="en-US" sz="2400" b="1" baseline="0" dirty="0" smtClean="0">
                          <a:solidFill>
                            <a:schemeClr val="accent4">
                              <a:lumMod val="10000"/>
                            </a:schemeClr>
                          </a:solidFill>
                        </a:rPr>
                        <a:t> Indian/Alaska Natives</a:t>
                      </a:r>
                      <a:endParaRPr lang="en-US" sz="2400" b="1" dirty="0">
                        <a:solidFill>
                          <a:schemeClr val="accent4">
                            <a:lumMod val="10000"/>
                          </a:schemeClr>
                        </a:solidFill>
                      </a:endParaRPr>
                    </a:p>
                  </a:txBody>
                  <a:tcPr>
                    <a:solidFill>
                      <a:srgbClr val="FFFF00"/>
                    </a:solidFill>
                  </a:tcPr>
                </a:tc>
                <a:tc>
                  <a:txBody>
                    <a:bodyPr/>
                    <a:lstStyle/>
                    <a:p>
                      <a:pPr algn="ctr"/>
                      <a:r>
                        <a:rPr lang="en-US" sz="2400" b="1" dirty="0" smtClean="0">
                          <a:solidFill>
                            <a:schemeClr val="accent4">
                              <a:lumMod val="10000"/>
                            </a:schemeClr>
                          </a:solidFill>
                        </a:rPr>
                        <a:t>32.4%</a:t>
                      </a:r>
                      <a:endParaRPr lang="en-US" sz="2400" b="1" dirty="0">
                        <a:solidFill>
                          <a:schemeClr val="accent4">
                            <a:lumMod val="10000"/>
                          </a:schemeClr>
                        </a:solidFill>
                      </a:endParaRPr>
                    </a:p>
                  </a:txBody>
                  <a:tcPr>
                    <a:solidFill>
                      <a:srgbClr val="FFFF00"/>
                    </a:solidFill>
                  </a:tcPr>
                </a:tc>
              </a:tr>
              <a:tr h="443898">
                <a:tc>
                  <a:txBody>
                    <a:bodyPr/>
                    <a:lstStyle/>
                    <a:p>
                      <a:r>
                        <a:rPr lang="en-US" sz="2400" b="1" dirty="0" smtClean="0">
                          <a:solidFill>
                            <a:schemeClr val="accent4">
                              <a:lumMod val="10000"/>
                            </a:schemeClr>
                          </a:solidFill>
                        </a:rPr>
                        <a:t>African Americans</a:t>
                      </a:r>
                      <a:endParaRPr lang="en-US" sz="2400" b="1" dirty="0">
                        <a:solidFill>
                          <a:schemeClr val="accent4">
                            <a:lumMod val="10000"/>
                          </a:schemeClr>
                        </a:solidFill>
                      </a:endParaRPr>
                    </a:p>
                  </a:txBody>
                  <a:tcPr/>
                </a:tc>
                <a:tc>
                  <a:txBody>
                    <a:bodyPr/>
                    <a:lstStyle/>
                    <a:p>
                      <a:pPr algn="ctr"/>
                      <a:r>
                        <a:rPr lang="en-US" sz="2400" b="1" dirty="0" smtClean="0">
                          <a:solidFill>
                            <a:schemeClr val="accent4">
                              <a:lumMod val="10000"/>
                            </a:schemeClr>
                          </a:solidFill>
                        </a:rPr>
                        <a:t>23%</a:t>
                      </a:r>
                    </a:p>
                  </a:txBody>
                  <a:tcPr/>
                </a:tc>
              </a:tr>
              <a:tr h="443898">
                <a:tc>
                  <a:txBody>
                    <a:bodyPr/>
                    <a:lstStyle/>
                    <a:p>
                      <a:r>
                        <a:rPr lang="en-US" sz="2400" b="1" dirty="0" smtClean="0">
                          <a:solidFill>
                            <a:schemeClr val="accent4">
                              <a:lumMod val="10000"/>
                            </a:schemeClr>
                          </a:solidFill>
                        </a:rPr>
                        <a:t>Whites</a:t>
                      </a:r>
                      <a:endParaRPr lang="en-US" sz="2400" b="1" dirty="0">
                        <a:solidFill>
                          <a:schemeClr val="accent4">
                            <a:lumMod val="10000"/>
                          </a:schemeClr>
                        </a:solidFill>
                      </a:endParaRPr>
                    </a:p>
                  </a:txBody>
                  <a:tcPr/>
                </a:tc>
                <a:tc>
                  <a:txBody>
                    <a:bodyPr/>
                    <a:lstStyle/>
                    <a:p>
                      <a:pPr algn="ctr"/>
                      <a:r>
                        <a:rPr lang="en-US" sz="2400" b="1" dirty="0" smtClean="0">
                          <a:solidFill>
                            <a:schemeClr val="accent4">
                              <a:lumMod val="10000"/>
                            </a:schemeClr>
                          </a:solidFill>
                        </a:rPr>
                        <a:t>21.9%</a:t>
                      </a:r>
                      <a:endParaRPr lang="en-US" sz="2400" b="1" dirty="0">
                        <a:solidFill>
                          <a:schemeClr val="accent4">
                            <a:lumMod val="10000"/>
                          </a:schemeClr>
                        </a:solidFill>
                      </a:endParaRPr>
                    </a:p>
                  </a:txBody>
                  <a:tcPr/>
                </a:tc>
              </a:tr>
              <a:tr h="443898">
                <a:tc>
                  <a:txBody>
                    <a:bodyPr/>
                    <a:lstStyle/>
                    <a:p>
                      <a:r>
                        <a:rPr lang="en-US" sz="2400" b="1" dirty="0" smtClean="0">
                          <a:solidFill>
                            <a:schemeClr val="accent4">
                              <a:lumMod val="10000"/>
                            </a:schemeClr>
                          </a:solidFill>
                        </a:rPr>
                        <a:t>Hispanics</a:t>
                      </a:r>
                      <a:endParaRPr lang="en-US" sz="2400" b="1" dirty="0">
                        <a:solidFill>
                          <a:schemeClr val="accent4">
                            <a:lumMod val="10000"/>
                          </a:schemeClr>
                        </a:solidFill>
                      </a:endParaRPr>
                    </a:p>
                  </a:txBody>
                  <a:tcPr/>
                </a:tc>
                <a:tc>
                  <a:txBody>
                    <a:bodyPr/>
                    <a:lstStyle/>
                    <a:p>
                      <a:pPr algn="ctr"/>
                      <a:r>
                        <a:rPr lang="en-US" sz="2400" b="1" dirty="0" smtClean="0">
                          <a:solidFill>
                            <a:schemeClr val="accent4">
                              <a:lumMod val="10000"/>
                            </a:schemeClr>
                          </a:solidFill>
                        </a:rPr>
                        <a:t>15.2%</a:t>
                      </a:r>
                    </a:p>
                  </a:txBody>
                  <a:tcPr/>
                </a:tc>
              </a:tr>
              <a:tr h="443898">
                <a:tc>
                  <a:txBody>
                    <a:bodyPr/>
                    <a:lstStyle/>
                    <a:p>
                      <a:r>
                        <a:rPr lang="en-US" sz="2400" b="1" dirty="0" smtClean="0">
                          <a:solidFill>
                            <a:schemeClr val="accent4">
                              <a:lumMod val="10000"/>
                            </a:schemeClr>
                          </a:solidFill>
                        </a:rPr>
                        <a:t>Asians</a:t>
                      </a:r>
                      <a:endParaRPr lang="en-US" sz="2400" b="1" dirty="0">
                        <a:solidFill>
                          <a:schemeClr val="accent4">
                            <a:lumMod val="10000"/>
                          </a:schemeClr>
                        </a:solidFill>
                      </a:endParaRPr>
                    </a:p>
                  </a:txBody>
                  <a:tcPr/>
                </a:tc>
                <a:tc>
                  <a:txBody>
                    <a:bodyPr/>
                    <a:lstStyle/>
                    <a:p>
                      <a:pPr algn="ctr"/>
                      <a:r>
                        <a:rPr lang="en-US" sz="2400" b="1" dirty="0" smtClean="0">
                          <a:solidFill>
                            <a:schemeClr val="accent4">
                              <a:lumMod val="10000"/>
                            </a:schemeClr>
                          </a:solidFill>
                        </a:rPr>
                        <a:t>10.4%</a:t>
                      </a:r>
                      <a:endParaRPr lang="en-US" sz="2400" b="1" dirty="0">
                        <a:solidFill>
                          <a:schemeClr val="accent4">
                            <a:lumMod val="10000"/>
                          </a:schemeClr>
                        </a:solidFill>
                      </a:endParaRPr>
                    </a:p>
                  </a:txBody>
                  <a:tcPr/>
                </a:tc>
              </a:tr>
              <a:tr h="437817">
                <a:tc>
                  <a:txBody>
                    <a:bodyPr/>
                    <a:lstStyle/>
                    <a:p>
                      <a:r>
                        <a:rPr lang="en-US" sz="2400" b="1" dirty="0" smtClean="0">
                          <a:solidFill>
                            <a:schemeClr val="accent4">
                              <a:lumMod val="10000"/>
                            </a:schemeClr>
                          </a:solidFill>
                        </a:rPr>
                        <a:t>GED Diploma</a:t>
                      </a:r>
                      <a:endParaRPr lang="en-US" sz="2400" b="1" dirty="0">
                        <a:solidFill>
                          <a:schemeClr val="accent4">
                            <a:lumMod val="10000"/>
                          </a:schemeClr>
                        </a:solidFill>
                      </a:endParaRPr>
                    </a:p>
                  </a:txBody>
                  <a:tcPr>
                    <a:solidFill>
                      <a:srgbClr val="FFFF00"/>
                    </a:solidFill>
                  </a:tcPr>
                </a:tc>
                <a:tc>
                  <a:txBody>
                    <a:bodyPr/>
                    <a:lstStyle/>
                    <a:p>
                      <a:pPr algn="ctr"/>
                      <a:r>
                        <a:rPr lang="en-US" sz="2400" b="1" dirty="0" smtClean="0">
                          <a:solidFill>
                            <a:schemeClr val="accent4">
                              <a:lumMod val="10000"/>
                            </a:schemeClr>
                          </a:solidFill>
                        </a:rPr>
                        <a:t>46%</a:t>
                      </a:r>
                      <a:endParaRPr lang="en-US" sz="2400" b="1" dirty="0">
                        <a:solidFill>
                          <a:schemeClr val="accent4">
                            <a:lumMod val="10000"/>
                          </a:schemeClr>
                        </a:solidFill>
                      </a:endParaRPr>
                    </a:p>
                  </a:txBody>
                  <a:tcPr>
                    <a:solidFill>
                      <a:srgbClr val="FFFF00"/>
                    </a:solidFill>
                  </a:tcPr>
                </a:tc>
              </a:tr>
              <a:tr h="443898">
                <a:tc>
                  <a:txBody>
                    <a:bodyPr/>
                    <a:lstStyle/>
                    <a:p>
                      <a:r>
                        <a:rPr lang="en-US" sz="2400" b="1" dirty="0" smtClean="0">
                          <a:solidFill>
                            <a:schemeClr val="accent4">
                              <a:lumMod val="10000"/>
                            </a:schemeClr>
                          </a:solidFill>
                        </a:rPr>
                        <a:t>Undergraduate</a:t>
                      </a:r>
                      <a:r>
                        <a:rPr lang="en-US" sz="2400" b="1" baseline="0" dirty="0" smtClean="0">
                          <a:solidFill>
                            <a:schemeClr val="accent4">
                              <a:lumMod val="10000"/>
                            </a:schemeClr>
                          </a:solidFill>
                        </a:rPr>
                        <a:t> Degree</a:t>
                      </a:r>
                      <a:endParaRPr lang="en-US" sz="2400" b="1" dirty="0">
                        <a:solidFill>
                          <a:schemeClr val="accent4">
                            <a:lumMod val="10000"/>
                          </a:schemeClr>
                        </a:solidFill>
                      </a:endParaRPr>
                    </a:p>
                  </a:txBody>
                  <a:tcPr/>
                </a:tc>
                <a:tc>
                  <a:txBody>
                    <a:bodyPr/>
                    <a:lstStyle/>
                    <a:p>
                      <a:pPr algn="ctr"/>
                      <a:r>
                        <a:rPr lang="en-US" sz="2400" b="1" dirty="0" smtClean="0">
                          <a:solidFill>
                            <a:schemeClr val="accent4">
                              <a:lumMod val="10000"/>
                            </a:schemeClr>
                          </a:solidFill>
                        </a:rPr>
                        <a:t>9.6%</a:t>
                      </a:r>
                      <a:endParaRPr lang="en-US" sz="2400" b="1" dirty="0">
                        <a:solidFill>
                          <a:schemeClr val="accent4">
                            <a:lumMod val="10000"/>
                          </a:schemeClr>
                        </a:solidFill>
                      </a:endParaRPr>
                    </a:p>
                  </a:txBody>
                  <a:tcPr/>
                </a:tc>
              </a:tr>
              <a:tr h="443898">
                <a:tc>
                  <a:txBody>
                    <a:bodyPr/>
                    <a:lstStyle/>
                    <a:p>
                      <a:r>
                        <a:rPr lang="en-US" sz="2400" b="1" dirty="0" smtClean="0">
                          <a:solidFill>
                            <a:schemeClr val="accent4">
                              <a:lumMod val="10000"/>
                            </a:schemeClr>
                          </a:solidFill>
                        </a:rPr>
                        <a:t>Graduate Degree</a:t>
                      </a:r>
                      <a:endParaRPr lang="en-US" sz="2400" b="1" dirty="0">
                        <a:solidFill>
                          <a:schemeClr val="accent4">
                            <a:lumMod val="10000"/>
                          </a:schemeClr>
                        </a:solidFill>
                      </a:endParaRPr>
                    </a:p>
                  </a:txBody>
                  <a:tcPr/>
                </a:tc>
                <a:tc>
                  <a:txBody>
                    <a:bodyPr/>
                    <a:lstStyle/>
                    <a:p>
                      <a:pPr algn="ctr"/>
                      <a:r>
                        <a:rPr lang="en-US" sz="2400" b="1" dirty="0" smtClean="0">
                          <a:solidFill>
                            <a:schemeClr val="accent4">
                              <a:lumMod val="10000"/>
                            </a:schemeClr>
                          </a:solidFill>
                        </a:rPr>
                        <a:t>6.6%</a:t>
                      </a:r>
                      <a:endParaRPr lang="en-US" sz="2400" b="1" dirty="0">
                        <a:solidFill>
                          <a:schemeClr val="accent4">
                            <a:lumMod val="10000"/>
                          </a:schemeClr>
                        </a:solidFill>
                      </a:endParaRPr>
                    </a:p>
                  </a:txBody>
                  <a:tcPr/>
                </a:tc>
              </a:tr>
              <a:tr h="443898">
                <a:tc>
                  <a:txBody>
                    <a:bodyPr/>
                    <a:lstStyle/>
                    <a:p>
                      <a:r>
                        <a:rPr lang="en-US" sz="2400" b="1" dirty="0" smtClean="0">
                          <a:solidFill>
                            <a:schemeClr val="accent4">
                              <a:lumMod val="10000"/>
                            </a:schemeClr>
                          </a:solidFill>
                        </a:rPr>
                        <a:t>Below Poverty</a:t>
                      </a:r>
                      <a:endParaRPr lang="en-US" sz="2400" b="1" dirty="0">
                        <a:solidFill>
                          <a:schemeClr val="accent4">
                            <a:lumMod val="10000"/>
                          </a:schemeClr>
                        </a:solidFill>
                      </a:endParaRPr>
                    </a:p>
                  </a:txBody>
                  <a:tcPr>
                    <a:solidFill>
                      <a:srgbClr val="FFFF00"/>
                    </a:solidFill>
                  </a:tcPr>
                </a:tc>
                <a:tc>
                  <a:txBody>
                    <a:bodyPr/>
                    <a:lstStyle/>
                    <a:p>
                      <a:pPr algn="ctr"/>
                      <a:r>
                        <a:rPr lang="en-US" sz="2400" b="1" dirty="0" smtClean="0">
                          <a:solidFill>
                            <a:schemeClr val="accent4">
                              <a:lumMod val="10000"/>
                            </a:schemeClr>
                          </a:solidFill>
                        </a:rPr>
                        <a:t>30.6%</a:t>
                      </a:r>
                      <a:endParaRPr lang="en-US" sz="2400" b="1" dirty="0">
                        <a:solidFill>
                          <a:schemeClr val="accent4">
                            <a:lumMod val="10000"/>
                          </a:schemeClr>
                        </a:solidFill>
                      </a:endParaRPr>
                    </a:p>
                  </a:txBody>
                  <a:tcPr>
                    <a:solidFill>
                      <a:srgbClr val="FFFF00"/>
                    </a:solidFill>
                  </a:tcPr>
                </a:tc>
              </a:tr>
              <a:tr h="443898">
                <a:tc>
                  <a:txBody>
                    <a:bodyPr/>
                    <a:lstStyle/>
                    <a:p>
                      <a:r>
                        <a:rPr lang="en-US" sz="2400" b="1" dirty="0" smtClean="0">
                          <a:solidFill>
                            <a:schemeClr val="accent4">
                              <a:lumMod val="10000"/>
                            </a:schemeClr>
                          </a:solidFill>
                        </a:rPr>
                        <a:t>Above Poverty</a:t>
                      </a:r>
                      <a:endParaRPr lang="en-US" sz="2400" b="1" dirty="0">
                        <a:solidFill>
                          <a:schemeClr val="accent4">
                            <a:lumMod val="10000"/>
                          </a:schemeClr>
                        </a:solidFill>
                      </a:endParaRPr>
                    </a:p>
                  </a:txBody>
                  <a:tcPr/>
                </a:tc>
                <a:tc>
                  <a:txBody>
                    <a:bodyPr/>
                    <a:lstStyle/>
                    <a:p>
                      <a:pPr algn="ctr"/>
                      <a:r>
                        <a:rPr lang="en-US" sz="2400" b="1" dirty="0" smtClean="0">
                          <a:solidFill>
                            <a:schemeClr val="accent4">
                              <a:lumMod val="10000"/>
                            </a:schemeClr>
                          </a:solidFill>
                        </a:rPr>
                        <a:t>20.4%</a:t>
                      </a:r>
                      <a:endParaRPr lang="en-US" sz="2400" b="1" dirty="0">
                        <a:solidFill>
                          <a:schemeClr val="accent4">
                            <a:lumMod val="10000"/>
                          </a:schemeClr>
                        </a:solidFill>
                      </a:endParaRPr>
                    </a:p>
                  </a:txBody>
                  <a:tcPr/>
                </a:tc>
              </a:tr>
            </a:tbl>
          </a:graphicData>
        </a:graphic>
      </p:graphicFrame>
    </p:spTree>
    <p:extLst>
      <p:ext uri="{BB962C8B-B14F-4D97-AF65-F5344CB8AC3E}">
        <p14:creationId xmlns:p14="http://schemas.microsoft.com/office/powerpoint/2010/main" val="35771931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Fires and Explosions </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600" dirty="0"/>
              <a:t>25 </a:t>
            </a:r>
            <a:r>
              <a:rPr lang="en-US" sz="3600" dirty="0" smtClean="0"/>
              <a:t>incidents </a:t>
            </a:r>
            <a:r>
              <a:rPr lang="en-US" sz="3600" dirty="0"/>
              <a:t>in the U.S. dating from 2009 to </a:t>
            </a:r>
            <a:r>
              <a:rPr lang="en-US" sz="3600" dirty="0" smtClean="0"/>
              <a:t> August 2014</a:t>
            </a:r>
            <a:endParaRPr lang="en-US" sz="3600" dirty="0"/>
          </a:p>
          <a:p>
            <a:r>
              <a:rPr lang="en-US" sz="3600" dirty="0" smtClean="0"/>
              <a:t>20 </a:t>
            </a:r>
            <a:r>
              <a:rPr lang="en-US" sz="3600" dirty="0"/>
              <a:t>incidents occurred while </a:t>
            </a:r>
            <a:r>
              <a:rPr lang="en-US" sz="3600" dirty="0" smtClean="0"/>
              <a:t>charging</a:t>
            </a:r>
            <a:endParaRPr lang="en-US" sz="3600" dirty="0"/>
          </a:p>
          <a:p>
            <a:r>
              <a:rPr lang="en-US" sz="3600" dirty="0" smtClean="0"/>
              <a:t>2 occurred </a:t>
            </a:r>
            <a:r>
              <a:rPr lang="en-US" sz="3600" dirty="0"/>
              <a:t>during use </a:t>
            </a:r>
          </a:p>
          <a:p>
            <a:r>
              <a:rPr lang="en-US" sz="3600" dirty="0" smtClean="0"/>
              <a:t>2 unclear if </a:t>
            </a:r>
            <a:r>
              <a:rPr lang="en-US" sz="3600" dirty="0"/>
              <a:t>in use, idle or being charged </a:t>
            </a:r>
          </a:p>
          <a:p>
            <a:r>
              <a:rPr lang="en-US" sz="3600" dirty="0" smtClean="0"/>
              <a:t>1 during </a:t>
            </a:r>
            <a:r>
              <a:rPr lang="en-US" sz="3600" dirty="0"/>
              <a:t>transportation on a cargo aircraft </a:t>
            </a:r>
          </a:p>
          <a:p>
            <a:endParaRPr lang="en-US" dirty="0"/>
          </a:p>
        </p:txBody>
      </p:sp>
    </p:spTree>
    <p:extLst>
      <p:ext uri="{BB962C8B-B14F-4D97-AF65-F5344CB8AC3E}">
        <p14:creationId xmlns:p14="http://schemas.microsoft.com/office/powerpoint/2010/main" val="2259369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Injuries from Fire/Explosion</a:t>
            </a:r>
            <a:endParaRPr lang="en-US" b="1" dirty="0"/>
          </a:p>
        </p:txBody>
      </p:sp>
      <p:sp>
        <p:nvSpPr>
          <p:cNvPr id="3" name="Content Placeholder 2"/>
          <p:cNvSpPr>
            <a:spLocks noGrp="1"/>
          </p:cNvSpPr>
          <p:nvPr>
            <p:ph idx="1"/>
          </p:nvPr>
        </p:nvSpPr>
        <p:spPr/>
        <p:txBody>
          <a:bodyPr>
            <a:normAutofit lnSpcReduction="10000"/>
          </a:bodyPr>
          <a:lstStyle/>
          <a:p>
            <a:r>
              <a:rPr lang="en-US" dirty="0" smtClean="0"/>
              <a:t>10 </a:t>
            </a:r>
            <a:r>
              <a:rPr lang="en-US" dirty="0"/>
              <a:t>injuries and </a:t>
            </a:r>
            <a:r>
              <a:rPr lang="en-US" dirty="0" smtClean="0"/>
              <a:t>0 </a:t>
            </a:r>
            <a:r>
              <a:rPr lang="en-US" dirty="0"/>
              <a:t>deaths were </a:t>
            </a:r>
            <a:r>
              <a:rPr lang="en-US" dirty="0" smtClean="0"/>
              <a:t>reported</a:t>
            </a:r>
            <a:endParaRPr lang="en-US" dirty="0"/>
          </a:p>
          <a:p>
            <a:r>
              <a:rPr lang="en-US" dirty="0"/>
              <a:t>Several burn </a:t>
            </a:r>
            <a:r>
              <a:rPr lang="en-US" dirty="0" smtClean="0"/>
              <a:t>injuries reported </a:t>
            </a:r>
          </a:p>
          <a:p>
            <a:r>
              <a:rPr lang="en-US" dirty="0" smtClean="0"/>
              <a:t>2 serious </a:t>
            </a:r>
            <a:r>
              <a:rPr lang="en-US" dirty="0"/>
              <a:t>injuries occurred when devices exploded in users’ mouths </a:t>
            </a:r>
          </a:p>
          <a:p>
            <a:pPr lvl="1"/>
            <a:r>
              <a:rPr lang="en-US" dirty="0" smtClean="0"/>
              <a:t>A  case reported explosion knocked out teeth, part of tongue, and set fire to room </a:t>
            </a:r>
            <a:endParaRPr lang="en-US" dirty="0" smtClean="0">
              <a:solidFill>
                <a:srgbClr val="FF0000"/>
              </a:solidFill>
            </a:endParaRPr>
          </a:p>
          <a:p>
            <a:r>
              <a:rPr lang="en-US" dirty="0" smtClean="0"/>
              <a:t>1 death was reported in UK incident when device </a:t>
            </a:r>
            <a:r>
              <a:rPr lang="en-US" dirty="0"/>
              <a:t>exploded and ignited nearby oxygen </a:t>
            </a:r>
            <a:r>
              <a:rPr lang="en-US" dirty="0" smtClean="0"/>
              <a:t>equipment</a:t>
            </a:r>
            <a:endParaRPr lang="en-US" dirty="0"/>
          </a:p>
          <a:p>
            <a:endParaRPr lang="en-US" dirty="0"/>
          </a:p>
          <a:p>
            <a:endParaRPr lang="en-US" dirty="0"/>
          </a:p>
        </p:txBody>
      </p:sp>
    </p:spTree>
    <p:extLst>
      <p:ext uri="{BB962C8B-B14F-4D97-AF65-F5344CB8AC3E}">
        <p14:creationId xmlns:p14="http://schemas.microsoft.com/office/powerpoint/2010/main" val="27640434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Exposure to Heavy Metals in Aerosol </a:t>
            </a:r>
            <a:endParaRPr lang="en-US" b="1" dirty="0"/>
          </a:p>
        </p:txBody>
      </p:sp>
      <p:sp>
        <p:nvSpPr>
          <p:cNvPr id="3" name="Content Placeholder 2"/>
          <p:cNvSpPr>
            <a:spLocks noGrp="1"/>
          </p:cNvSpPr>
          <p:nvPr>
            <p:ph idx="1"/>
          </p:nvPr>
        </p:nvSpPr>
        <p:spPr/>
        <p:txBody>
          <a:bodyPr>
            <a:normAutofit lnSpcReduction="10000"/>
          </a:bodyPr>
          <a:lstStyle/>
          <a:p>
            <a:r>
              <a:rPr lang="en-US" sz="3600" dirty="0" smtClean="0"/>
              <a:t>Presence of toxic metals (lead, cadmium, nickel, nickel &amp; chromium </a:t>
            </a:r>
            <a:r>
              <a:rPr lang="en-US" sz="3600" dirty="0" err="1" smtClean="0"/>
              <a:t>nanoparticles</a:t>
            </a:r>
            <a:r>
              <a:rPr lang="en-US" sz="3600" dirty="0" smtClean="0"/>
              <a:t>) and silicates </a:t>
            </a:r>
          </a:p>
          <a:p>
            <a:r>
              <a:rPr lang="en-US" sz="3600" dirty="0" smtClean="0"/>
              <a:t>2 to 100 times higher than found in cigarettes  </a:t>
            </a:r>
          </a:p>
          <a:p>
            <a:r>
              <a:rPr lang="en-US" sz="3600" dirty="0" err="1" smtClean="0"/>
              <a:t>Nanoparticles</a:t>
            </a:r>
            <a:r>
              <a:rPr lang="en-US" sz="3600" dirty="0" smtClean="0"/>
              <a:t> can potentially  cause respiratory toxicity and enter the bloodstream</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4133282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Health </a:t>
            </a:r>
            <a:r>
              <a:rPr lang="en-US" b="1" dirty="0" smtClean="0"/>
              <a:t>Effects of Propylene Glycol</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Repeated inhalation may </a:t>
            </a:r>
            <a:r>
              <a:rPr lang="en-US" dirty="0"/>
              <a:t>affect the central nervous </a:t>
            </a:r>
            <a:r>
              <a:rPr lang="en-US" dirty="0" smtClean="0"/>
              <a:t>system, behavior</a:t>
            </a:r>
            <a:r>
              <a:rPr lang="en-US" dirty="0"/>
              <a:t>, and the </a:t>
            </a:r>
            <a:r>
              <a:rPr lang="en-US" dirty="0" smtClean="0"/>
              <a:t>spleen</a:t>
            </a:r>
          </a:p>
          <a:p>
            <a:pPr marL="342900" lvl="1" indent="-342900">
              <a:buFont typeface="Arial" panose="020B0604020202020204" pitchFamily="34" charset="0"/>
              <a:buChar char="•"/>
            </a:pPr>
            <a:r>
              <a:rPr lang="en-US" sz="3200" dirty="0" smtClean="0"/>
              <a:t>May increase the risk of acquiring asthma</a:t>
            </a:r>
            <a:endParaRPr lang="en-US" dirty="0" smtClean="0"/>
          </a:p>
          <a:p>
            <a:r>
              <a:rPr lang="en-US" dirty="0" smtClean="0"/>
              <a:t>Dow Chemical </a:t>
            </a:r>
            <a:r>
              <a:rPr lang="en-US" dirty="0"/>
              <a:t>Company states </a:t>
            </a:r>
            <a:r>
              <a:rPr lang="en-US" dirty="0" smtClean="0"/>
              <a:t>- “</a:t>
            </a:r>
            <a:r>
              <a:rPr lang="en-US" dirty="0"/>
              <a:t>inhalation exposure to </a:t>
            </a:r>
            <a:r>
              <a:rPr lang="en-US" dirty="0" smtClean="0"/>
              <a:t>mists </a:t>
            </a:r>
            <a:r>
              <a:rPr lang="en-US" dirty="0"/>
              <a:t>should be </a:t>
            </a:r>
            <a:r>
              <a:rPr lang="en-US" dirty="0" smtClean="0"/>
              <a:t>avoided”</a:t>
            </a:r>
          </a:p>
          <a:p>
            <a:r>
              <a:rPr lang="en-US" dirty="0" smtClean="0"/>
              <a:t>American Chemistry </a:t>
            </a:r>
            <a:r>
              <a:rPr lang="en-US" dirty="0"/>
              <a:t>Council warns against its use in theater </a:t>
            </a:r>
            <a:r>
              <a:rPr lang="en-US" dirty="0" smtClean="0"/>
              <a:t>fogs because of eye </a:t>
            </a:r>
            <a:r>
              <a:rPr lang="en-US" dirty="0"/>
              <a:t>and respiratory </a:t>
            </a:r>
            <a:r>
              <a:rPr lang="en-US" dirty="0" smtClean="0"/>
              <a:t>irritation</a:t>
            </a:r>
          </a:p>
          <a:p>
            <a:r>
              <a:rPr lang="en-US" dirty="0" smtClean="0"/>
              <a:t>May </a:t>
            </a:r>
            <a:r>
              <a:rPr lang="en-US" dirty="0"/>
              <a:t>form </a:t>
            </a:r>
            <a:r>
              <a:rPr lang="en-US" dirty="0" smtClean="0"/>
              <a:t>propylene oxide, a carcinogen, and </a:t>
            </a:r>
            <a:r>
              <a:rPr lang="en-US" dirty="0" err="1" smtClean="0"/>
              <a:t>acrolein</a:t>
            </a:r>
            <a:r>
              <a:rPr lang="en-US" dirty="0" smtClean="0"/>
              <a:t>, a respiratory </a:t>
            </a:r>
            <a:r>
              <a:rPr lang="en-US" dirty="0"/>
              <a:t>tract </a:t>
            </a:r>
            <a:r>
              <a:rPr lang="en-US" dirty="0" smtClean="0"/>
              <a:t>irritant</a:t>
            </a:r>
          </a:p>
          <a:p>
            <a:endParaRPr lang="en-US" dirty="0"/>
          </a:p>
        </p:txBody>
      </p:sp>
    </p:spTree>
    <p:extLst>
      <p:ext uri="{BB962C8B-B14F-4D97-AF65-F5344CB8AC3E}">
        <p14:creationId xmlns:p14="http://schemas.microsoft.com/office/powerpoint/2010/main" val="33373084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Diethylene</a:t>
            </a:r>
            <a:r>
              <a:rPr lang="en-US" b="1" dirty="0" smtClean="0"/>
              <a:t> Glycol </a:t>
            </a:r>
            <a:endParaRPr lang="en-US" b="1" dirty="0"/>
          </a:p>
        </p:txBody>
      </p:sp>
      <p:sp>
        <p:nvSpPr>
          <p:cNvPr id="3" name="Content Placeholder 2"/>
          <p:cNvSpPr>
            <a:spLocks noGrp="1"/>
          </p:cNvSpPr>
          <p:nvPr>
            <p:ph idx="1"/>
          </p:nvPr>
        </p:nvSpPr>
        <p:spPr/>
        <p:txBody>
          <a:bodyPr>
            <a:normAutofit/>
          </a:bodyPr>
          <a:lstStyle/>
          <a:p>
            <a:r>
              <a:rPr lang="en-US" dirty="0" smtClean="0"/>
              <a:t>Known carcinogen &amp; ingredient in anti-freeze, was detected in a cartridge analyzed by the FDA </a:t>
            </a:r>
          </a:p>
          <a:p>
            <a:r>
              <a:rPr lang="en-US" dirty="0" smtClean="0"/>
              <a:t>May reflect the use of non-pharmaceutical grade propylene glycol</a:t>
            </a:r>
          </a:p>
          <a:p>
            <a:r>
              <a:rPr lang="en-US" dirty="0" smtClean="0"/>
              <a:t>History of mass poisonings and deaths when inadvertently substituted for propylene glycol in consumer products</a:t>
            </a:r>
          </a:p>
          <a:p>
            <a:endParaRPr lang="en-US" dirty="0"/>
          </a:p>
        </p:txBody>
      </p:sp>
    </p:spTree>
    <p:extLst>
      <p:ext uri="{BB962C8B-B14F-4D97-AF65-F5344CB8AC3E}">
        <p14:creationId xmlns:p14="http://schemas.microsoft.com/office/powerpoint/2010/main" val="7042364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Secondhand Exposure</a:t>
            </a:r>
            <a:endParaRPr lang="en-US" dirty="0"/>
          </a:p>
        </p:txBody>
      </p:sp>
      <p:sp>
        <p:nvSpPr>
          <p:cNvPr id="3" name="Content Placeholder 2"/>
          <p:cNvSpPr>
            <a:spLocks noGrp="1"/>
          </p:cNvSpPr>
          <p:nvPr>
            <p:ph idx="1"/>
          </p:nvPr>
        </p:nvSpPr>
        <p:spPr/>
        <p:txBody>
          <a:bodyPr>
            <a:normAutofit lnSpcReduction="10000"/>
          </a:bodyPr>
          <a:lstStyle/>
          <a:p>
            <a:r>
              <a:rPr lang="en-US" dirty="0" smtClean="0"/>
              <a:t>A study measuring indoor pollution found </a:t>
            </a:r>
            <a:r>
              <a:rPr lang="en-US" dirty="0"/>
              <a:t>elevated </a:t>
            </a:r>
            <a:r>
              <a:rPr lang="en-US" dirty="0" smtClean="0"/>
              <a:t>nicotine, glycerin</a:t>
            </a:r>
            <a:r>
              <a:rPr lang="en-US" dirty="0"/>
              <a:t>, </a:t>
            </a:r>
            <a:r>
              <a:rPr lang="en-US" dirty="0" smtClean="0"/>
              <a:t>aluminum,7 </a:t>
            </a:r>
            <a:r>
              <a:rPr lang="en-US" dirty="0"/>
              <a:t>polycyclic </a:t>
            </a:r>
            <a:r>
              <a:rPr lang="en-US" dirty="0" smtClean="0"/>
              <a:t>aromatic hydrocarbons </a:t>
            </a:r>
            <a:r>
              <a:rPr lang="en-US" dirty="0"/>
              <a:t>classified as probable </a:t>
            </a:r>
            <a:r>
              <a:rPr lang="en-US" dirty="0" smtClean="0"/>
              <a:t>carcinogens</a:t>
            </a:r>
          </a:p>
          <a:p>
            <a:r>
              <a:rPr lang="en-US" dirty="0" smtClean="0"/>
              <a:t> A Chamber study compared emissions  of conventional cigarettes and e-cigarettes found </a:t>
            </a:r>
            <a:r>
              <a:rPr lang="en-US" u="sng" dirty="0" smtClean="0"/>
              <a:t>serum </a:t>
            </a:r>
            <a:r>
              <a:rPr lang="en-US" u="sng" dirty="0" err="1" smtClean="0"/>
              <a:t>cotinine</a:t>
            </a:r>
            <a:r>
              <a:rPr lang="en-US" u="sng" dirty="0" smtClean="0"/>
              <a:t> in nonsmokers was similar for cigarette smoke and e-cigarette aerosol exposure</a:t>
            </a:r>
          </a:p>
          <a:p>
            <a:endParaRPr lang="en-US" dirty="0"/>
          </a:p>
        </p:txBody>
      </p:sp>
    </p:spTree>
    <p:extLst>
      <p:ext uri="{BB962C8B-B14F-4D97-AF65-F5344CB8AC3E}">
        <p14:creationId xmlns:p14="http://schemas.microsoft.com/office/powerpoint/2010/main" val="29837394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FDA Adverse </a:t>
            </a:r>
            <a:r>
              <a:rPr lang="en-US" b="1" dirty="0"/>
              <a:t>Event Reports </a:t>
            </a:r>
            <a:r>
              <a:rPr lang="en-US" b="1" dirty="0" smtClean="0"/>
              <a:t>for</a:t>
            </a:r>
            <a:br>
              <a:rPr lang="en-US" b="1" dirty="0" smtClean="0"/>
            </a:br>
            <a:r>
              <a:rPr lang="en-US" b="1" dirty="0" smtClean="0"/>
              <a:t> E-Cigarettes</a:t>
            </a:r>
            <a:endParaRPr lang="en-US" dirty="0"/>
          </a:p>
        </p:txBody>
      </p:sp>
      <p:sp>
        <p:nvSpPr>
          <p:cNvPr id="3" name="Content Placeholder 2"/>
          <p:cNvSpPr>
            <a:spLocks noGrp="1"/>
          </p:cNvSpPr>
          <p:nvPr>
            <p:ph idx="1"/>
          </p:nvPr>
        </p:nvSpPr>
        <p:spPr/>
        <p:txBody>
          <a:bodyPr>
            <a:normAutofit/>
          </a:bodyPr>
          <a:lstStyle/>
          <a:p>
            <a:r>
              <a:rPr lang="en-US" dirty="0"/>
              <a:t>The </a:t>
            </a:r>
            <a:r>
              <a:rPr lang="en-US" dirty="0" smtClean="0"/>
              <a:t>ADRs have </a:t>
            </a:r>
            <a:r>
              <a:rPr lang="en-US" dirty="0"/>
              <a:t>included hospitalization for illnesses such </a:t>
            </a:r>
            <a:r>
              <a:rPr lang="en-US" dirty="0" smtClean="0"/>
              <a:t>as:</a:t>
            </a:r>
          </a:p>
          <a:p>
            <a:pPr lvl="1"/>
            <a:r>
              <a:rPr lang="en-US" dirty="0" smtClean="0"/>
              <a:t>pneumonia</a:t>
            </a:r>
            <a:endParaRPr lang="en-US" dirty="0"/>
          </a:p>
          <a:p>
            <a:pPr lvl="1"/>
            <a:r>
              <a:rPr lang="en-US" dirty="0"/>
              <a:t>congestive heart </a:t>
            </a:r>
            <a:r>
              <a:rPr lang="en-US" dirty="0" smtClean="0"/>
              <a:t>failure</a:t>
            </a:r>
            <a:endParaRPr lang="en-US" dirty="0"/>
          </a:p>
          <a:p>
            <a:pPr lvl="1"/>
            <a:r>
              <a:rPr lang="en-US" dirty="0" smtClean="0"/>
              <a:t>disorientation</a:t>
            </a:r>
            <a:endParaRPr lang="en-US" dirty="0"/>
          </a:p>
          <a:p>
            <a:pPr lvl="1"/>
            <a:r>
              <a:rPr lang="en-US" dirty="0"/>
              <a:t>s</a:t>
            </a:r>
            <a:r>
              <a:rPr lang="en-US" dirty="0" smtClean="0"/>
              <a:t>eizure</a:t>
            </a:r>
            <a:endParaRPr lang="en-US" dirty="0"/>
          </a:p>
          <a:p>
            <a:pPr lvl="1"/>
            <a:r>
              <a:rPr lang="en-US" dirty="0" smtClean="0"/>
              <a:t> hypotension</a:t>
            </a:r>
            <a:endParaRPr lang="en-US" dirty="0"/>
          </a:p>
        </p:txBody>
      </p:sp>
    </p:spTree>
    <p:extLst>
      <p:ext uri="{BB962C8B-B14F-4D97-AF65-F5344CB8AC3E}">
        <p14:creationId xmlns:p14="http://schemas.microsoft.com/office/powerpoint/2010/main" val="23219190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Active Medications in Solutions</a:t>
            </a:r>
            <a:endParaRPr lang="en-US" b="1" dirty="0"/>
          </a:p>
        </p:txBody>
      </p:sp>
      <p:sp>
        <p:nvSpPr>
          <p:cNvPr id="3" name="Content Placeholder 2"/>
          <p:cNvSpPr>
            <a:spLocks noGrp="1"/>
          </p:cNvSpPr>
          <p:nvPr>
            <p:ph idx="1"/>
          </p:nvPr>
        </p:nvSpPr>
        <p:spPr/>
        <p:txBody>
          <a:bodyPr>
            <a:normAutofit/>
          </a:bodyPr>
          <a:lstStyle/>
          <a:p>
            <a:r>
              <a:rPr lang="en-US" dirty="0" smtClean="0"/>
              <a:t> </a:t>
            </a:r>
            <a:r>
              <a:rPr lang="en-US" dirty="0"/>
              <a:t>FDA issued warnings to </a:t>
            </a:r>
            <a:r>
              <a:rPr lang="en-US" dirty="0" smtClean="0"/>
              <a:t>several e-cigarette </a:t>
            </a:r>
            <a:r>
              <a:rPr lang="en-US" dirty="0"/>
              <a:t>companies for </a:t>
            </a:r>
            <a:r>
              <a:rPr lang="en-US" dirty="0" smtClean="0"/>
              <a:t>selling e-cartridges </a:t>
            </a:r>
            <a:r>
              <a:rPr lang="en-US" dirty="0"/>
              <a:t>and refill </a:t>
            </a:r>
            <a:r>
              <a:rPr lang="en-US" dirty="0" smtClean="0"/>
              <a:t>solutions containing </a:t>
            </a:r>
            <a:r>
              <a:rPr lang="en-US" dirty="0"/>
              <a:t>active pharmaceutical </a:t>
            </a:r>
            <a:r>
              <a:rPr lang="en-US" dirty="0" smtClean="0"/>
              <a:t> ingredients</a:t>
            </a:r>
          </a:p>
          <a:p>
            <a:pPr lvl="1"/>
            <a:r>
              <a:rPr lang="en-US" dirty="0" err="1" smtClean="0"/>
              <a:t>rimonabant</a:t>
            </a:r>
            <a:r>
              <a:rPr lang="en-US" dirty="0" smtClean="0"/>
              <a:t> </a:t>
            </a:r>
            <a:r>
              <a:rPr lang="en-US" dirty="0"/>
              <a:t>(</a:t>
            </a:r>
            <a:r>
              <a:rPr lang="en-US" dirty="0" err="1"/>
              <a:t>Zimulti</a:t>
            </a:r>
            <a:r>
              <a:rPr lang="en-US" dirty="0"/>
              <a:t>®) for the purpose of losing weight and reducing smoking </a:t>
            </a:r>
            <a:r>
              <a:rPr lang="en-US" dirty="0" smtClean="0"/>
              <a:t>addiction</a:t>
            </a:r>
          </a:p>
          <a:p>
            <a:pPr lvl="1"/>
            <a:r>
              <a:rPr lang="en-US" dirty="0" err="1" smtClean="0"/>
              <a:t>tadalafil</a:t>
            </a:r>
            <a:r>
              <a:rPr lang="en-US" dirty="0" smtClean="0"/>
              <a:t> (</a:t>
            </a:r>
            <a:r>
              <a:rPr lang="en-US" dirty="0" err="1" smtClean="0"/>
              <a:t>Cialis</a:t>
            </a:r>
            <a:r>
              <a:rPr lang="en-US" dirty="0"/>
              <a:t>®) for </a:t>
            </a:r>
            <a:r>
              <a:rPr lang="en-US" dirty="0" smtClean="0"/>
              <a:t> increasing </a:t>
            </a:r>
            <a:r>
              <a:rPr lang="en-US" dirty="0"/>
              <a:t>sexual </a:t>
            </a:r>
            <a:r>
              <a:rPr lang="en-US" dirty="0" smtClean="0"/>
              <a:t>capacity</a:t>
            </a:r>
          </a:p>
        </p:txBody>
      </p:sp>
    </p:spTree>
    <p:extLst>
      <p:ext uri="{BB962C8B-B14F-4D97-AF65-F5344CB8AC3E}">
        <p14:creationId xmlns:p14="http://schemas.microsoft.com/office/powerpoint/2010/main" val="41276574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Nicotine Poisoning</a:t>
            </a:r>
            <a:endParaRPr lang="en-US" b="1" dirty="0"/>
          </a:p>
        </p:txBody>
      </p:sp>
      <p:sp>
        <p:nvSpPr>
          <p:cNvPr id="3" name="Content Placeholder 2"/>
          <p:cNvSpPr>
            <a:spLocks noGrp="1"/>
          </p:cNvSpPr>
          <p:nvPr>
            <p:ph idx="1"/>
          </p:nvPr>
        </p:nvSpPr>
        <p:spPr/>
        <p:txBody>
          <a:bodyPr>
            <a:normAutofit/>
          </a:bodyPr>
          <a:lstStyle/>
          <a:p>
            <a:r>
              <a:rPr lang="en-US" dirty="0" smtClean="0"/>
              <a:t>5-ml </a:t>
            </a:r>
            <a:r>
              <a:rPr lang="en-US" dirty="0"/>
              <a:t>vial of e-cigarette refill solution could contain a nicotine concentration of </a:t>
            </a:r>
            <a:r>
              <a:rPr lang="en-US" dirty="0" smtClean="0"/>
              <a:t> 20 </a:t>
            </a:r>
            <a:r>
              <a:rPr lang="en-US" dirty="0"/>
              <a:t>mg/ml or 100 </a:t>
            </a:r>
            <a:r>
              <a:rPr lang="en-US" dirty="0" smtClean="0"/>
              <a:t>mg/vial </a:t>
            </a:r>
          </a:p>
          <a:p>
            <a:r>
              <a:rPr lang="en-US" dirty="0" smtClean="0"/>
              <a:t>Known </a:t>
            </a:r>
            <a:r>
              <a:rPr lang="en-US" dirty="0"/>
              <a:t>lethal dose of nicotine </a:t>
            </a:r>
            <a:endParaRPr lang="en-US" dirty="0" smtClean="0"/>
          </a:p>
          <a:p>
            <a:pPr lvl="1"/>
            <a:r>
              <a:rPr lang="en-US" dirty="0" smtClean="0"/>
              <a:t>10 </a:t>
            </a:r>
            <a:r>
              <a:rPr lang="en-US" dirty="0"/>
              <a:t>mg in children and </a:t>
            </a:r>
            <a:r>
              <a:rPr lang="en-US" dirty="0" smtClean="0"/>
              <a:t>between </a:t>
            </a:r>
            <a:r>
              <a:rPr lang="en-US" dirty="0"/>
              <a:t>30 and 60 mg in adults </a:t>
            </a:r>
            <a:endParaRPr lang="en-US" dirty="0" smtClean="0"/>
          </a:p>
        </p:txBody>
      </p:sp>
    </p:spTree>
    <p:extLst>
      <p:ext uri="{BB962C8B-B14F-4D97-AF65-F5344CB8AC3E}">
        <p14:creationId xmlns:p14="http://schemas.microsoft.com/office/powerpoint/2010/main" val="16619475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Smoking Cessation </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International </a:t>
            </a:r>
            <a:r>
              <a:rPr lang="en-US" i="1" dirty="0"/>
              <a:t>Tobacco Control </a:t>
            </a:r>
            <a:r>
              <a:rPr lang="en-US" dirty="0"/>
              <a:t>study in the </a:t>
            </a:r>
            <a:r>
              <a:rPr lang="en-US" dirty="0" smtClean="0"/>
              <a:t>US, Canada</a:t>
            </a:r>
            <a:r>
              <a:rPr lang="en-US" dirty="0"/>
              <a:t>, </a:t>
            </a:r>
            <a:r>
              <a:rPr lang="en-US" dirty="0" smtClean="0"/>
              <a:t>UK, </a:t>
            </a:r>
            <a:r>
              <a:rPr lang="en-US" dirty="0"/>
              <a:t>and Australia </a:t>
            </a:r>
            <a:r>
              <a:rPr lang="en-US" dirty="0" smtClean="0"/>
              <a:t>found e-cigarette </a:t>
            </a:r>
            <a:r>
              <a:rPr lang="en-US" dirty="0"/>
              <a:t>users were no more likely to have quit 1 year </a:t>
            </a:r>
            <a:r>
              <a:rPr lang="en-US" dirty="0" smtClean="0"/>
              <a:t>later than nonusers</a:t>
            </a:r>
          </a:p>
          <a:p>
            <a:r>
              <a:rPr lang="en-US" dirty="0" smtClean="0"/>
              <a:t>In a </a:t>
            </a:r>
            <a:r>
              <a:rPr lang="en-US" dirty="0" err="1" smtClean="0"/>
              <a:t>quitline</a:t>
            </a:r>
            <a:r>
              <a:rPr lang="en-US" dirty="0" smtClean="0"/>
              <a:t> survey, e-cigarettes users were statistically significantly less likely to quit than those who had not used e-cigarettes</a:t>
            </a:r>
          </a:p>
          <a:p>
            <a:r>
              <a:rPr lang="en-US" dirty="0" smtClean="0"/>
              <a:t>A cross-sectional survey of 1,836 found that electronic cigarettes were not associated with successful quit attempts </a:t>
            </a:r>
          </a:p>
          <a:p>
            <a:endParaRPr lang="en-US" dirty="0" smtClean="0"/>
          </a:p>
          <a:p>
            <a:endParaRPr lang="en-US" dirty="0" smtClean="0"/>
          </a:p>
          <a:p>
            <a:endParaRPr lang="en-US" dirty="0"/>
          </a:p>
        </p:txBody>
      </p:sp>
    </p:spTree>
    <p:extLst>
      <p:ext uri="{BB962C8B-B14F-4D97-AF65-F5344CB8AC3E}">
        <p14:creationId xmlns:p14="http://schemas.microsoft.com/office/powerpoint/2010/main" val="825761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3"/>
          <p:cNvSpPr>
            <a:spLocks noGrp="1"/>
          </p:cNvSpPr>
          <p:nvPr>
            <p:ph type="title"/>
          </p:nvPr>
        </p:nvSpPr>
        <p:spPr bwMode="auto">
          <a:xfrm>
            <a:off x="381000" y="4572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normAutofit fontScale="90000"/>
          </a:bodyPr>
          <a:lstStyle/>
          <a:p>
            <a:pPr eaLnBrk="1" hangingPunct="1"/>
            <a:r>
              <a:rPr lang="en-US" altLang="en-US" sz="2400" dirty="0" smtClean="0"/>
              <a:t>Cigarette Smoking Among Adults aged ≥18, by Race/Ethnicity – United States,  2002-2012</a:t>
            </a:r>
            <a:br>
              <a:rPr lang="en-US" altLang="en-US" sz="2400" dirty="0" smtClean="0"/>
            </a:br>
            <a:r>
              <a:rPr lang="en-US" altLang="en-US" sz="2400" dirty="0" smtClean="0"/>
              <a:t>(American Indian/Alaska Native, Non-Hispanic = highest rate)</a:t>
            </a:r>
            <a:br>
              <a:rPr lang="en-US" altLang="en-US" sz="2400" dirty="0" smtClean="0"/>
            </a:br>
            <a:endParaRPr lang="en-US" altLang="en-US" sz="2400" dirty="0" smtClean="0"/>
          </a:p>
        </p:txBody>
      </p:sp>
      <p:sp>
        <p:nvSpPr>
          <p:cNvPr id="8199" name="TextBox 4"/>
          <p:cNvSpPr txBox="1">
            <a:spLocks noChangeArrowheads="1"/>
          </p:cNvSpPr>
          <p:nvPr/>
        </p:nvSpPr>
        <p:spPr bwMode="auto">
          <a:xfrm>
            <a:off x="762000" y="6550968"/>
            <a:ext cx="4953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900" b="1" dirty="0">
                <a:solidFill>
                  <a:schemeClr val="bg2"/>
                </a:solidFill>
              </a:rPr>
              <a:t>Source: </a:t>
            </a:r>
            <a:r>
              <a:rPr lang="en-US" altLang="en-US" sz="900" dirty="0">
                <a:solidFill>
                  <a:schemeClr val="bg2"/>
                </a:solidFill>
              </a:rPr>
              <a:t>National </a:t>
            </a:r>
            <a:r>
              <a:rPr lang="en-US" altLang="en-US" sz="900" dirty="0" smtClean="0">
                <a:solidFill>
                  <a:schemeClr val="bg2"/>
                </a:solidFill>
              </a:rPr>
              <a:t>Survey on Drug Use and Health, 2002-2012. </a:t>
            </a:r>
            <a:endParaRPr lang="en-US" altLang="en-US" sz="900" b="1" dirty="0">
              <a:solidFill>
                <a:schemeClr val="bg2"/>
              </a:solidFill>
            </a:endParaRPr>
          </a:p>
        </p:txBody>
      </p:sp>
      <p:pic>
        <p:nvPicPr>
          <p:cNvPr id="4" name="Picture 3" descr="Graph: Statistics taken from National Survey on Drug Use and Health, 2002 – 2012 showing cigarette smoking by percentage (Y axis) among adults 18 and older by race/ethnicity in the United States between 2002 and 2012 (X axis). Race/ethnicity depicted by color. Smoking in American Indian/Alaska Native Highest populations are consistently the highest and have increased overall over the decade. Smoking in all other populations has decreased over the decade."/>
          <p:cNvPicPr>
            <a:picLocks noChangeAspect="1"/>
          </p:cNvPicPr>
          <p:nvPr/>
        </p:nvPicPr>
        <p:blipFill>
          <a:blip r:embed="rId3" cstate="print"/>
          <a:stretch>
            <a:fillRect/>
          </a:stretch>
        </p:blipFill>
        <p:spPr>
          <a:xfrm>
            <a:off x="694608" y="2191493"/>
            <a:ext cx="7754784" cy="4474891"/>
          </a:xfrm>
          <a:prstGeom prst="rect">
            <a:avLst/>
          </a:prstGeom>
        </p:spPr>
      </p:pic>
    </p:spTree>
    <p:extLst>
      <p:ext uri="{BB962C8B-B14F-4D97-AF65-F5344CB8AC3E}">
        <p14:creationId xmlns:p14="http://schemas.microsoft.com/office/powerpoint/2010/main" val="3082476249"/>
      </p:ext>
    </p:extLst>
  </p:cSld>
  <p:clrMapOvr>
    <a:masterClrMapping/>
  </p:clrMapOvr>
  <p:transition spd="slow">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b="1" dirty="0" smtClean="0"/>
              <a:t>Elements of a Quit Plan</a:t>
            </a:r>
            <a:endParaRPr lang="en-US" b="1" dirty="0"/>
          </a:p>
        </p:txBody>
      </p:sp>
    </p:spTree>
    <p:extLst>
      <p:ext uri="{BB962C8B-B14F-4D97-AF65-F5344CB8AC3E}">
        <p14:creationId xmlns:p14="http://schemas.microsoft.com/office/powerpoint/2010/main" val="37574130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Quit Date</a:t>
            </a:r>
            <a:r>
              <a:rPr lang="en-US" dirty="0" smtClean="0"/>
              <a:t>	</a:t>
            </a:r>
            <a:endParaRPr lang="en-US" dirty="0"/>
          </a:p>
        </p:txBody>
      </p:sp>
      <p:sp>
        <p:nvSpPr>
          <p:cNvPr id="3" name="Content Placeholder 2"/>
          <p:cNvSpPr>
            <a:spLocks noGrp="1"/>
          </p:cNvSpPr>
          <p:nvPr>
            <p:ph idx="1"/>
          </p:nvPr>
        </p:nvSpPr>
        <p:spPr/>
        <p:txBody>
          <a:bodyPr/>
          <a:lstStyle/>
          <a:p>
            <a:r>
              <a:rPr lang="en-US" dirty="0" smtClean="0"/>
              <a:t>Day to begin total abstinence</a:t>
            </a:r>
          </a:p>
          <a:p>
            <a:r>
              <a:rPr lang="en-US" dirty="0" smtClean="0"/>
              <a:t>Meaningful and easily remembered</a:t>
            </a:r>
          </a:p>
          <a:p>
            <a:r>
              <a:rPr lang="en-US" dirty="0" smtClean="0"/>
              <a:t>Pick a day when patient will be busy but not highly stressed</a:t>
            </a:r>
          </a:p>
          <a:p>
            <a:r>
              <a:rPr lang="en-US" dirty="0" smtClean="0"/>
              <a:t>Setting a quit date </a:t>
            </a:r>
            <a:r>
              <a:rPr lang="en-US" b="1" u="sng" dirty="0" smtClean="0">
                <a:solidFill>
                  <a:srgbClr val="FF0000"/>
                </a:solidFill>
              </a:rPr>
              <a:t>increases quit rate by 50%</a:t>
            </a:r>
            <a:endParaRPr lang="en-US" b="1" u="sng" dirty="0">
              <a:solidFill>
                <a:srgbClr val="FF0000"/>
              </a:solidFill>
            </a:endParaRPr>
          </a:p>
        </p:txBody>
      </p:sp>
    </p:spTree>
    <p:extLst>
      <p:ext uri="{BB962C8B-B14F-4D97-AF65-F5344CB8AC3E}">
        <p14:creationId xmlns:p14="http://schemas.microsoft.com/office/powerpoint/2010/main" val="34278384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Support</a:t>
            </a:r>
            <a:endParaRPr lang="en-US" sz="4800" b="1" dirty="0"/>
          </a:p>
        </p:txBody>
      </p:sp>
      <p:sp>
        <p:nvSpPr>
          <p:cNvPr id="3" name="Content Placeholder 2"/>
          <p:cNvSpPr>
            <a:spLocks noGrp="1"/>
          </p:cNvSpPr>
          <p:nvPr>
            <p:ph idx="1"/>
          </p:nvPr>
        </p:nvSpPr>
        <p:spPr/>
        <p:txBody>
          <a:bodyPr/>
          <a:lstStyle/>
          <a:p>
            <a:r>
              <a:rPr lang="en-US" dirty="0" smtClean="0"/>
              <a:t>Friends, family, work place, social group, Smoking Cessation clinic, help lines</a:t>
            </a:r>
          </a:p>
          <a:p>
            <a:r>
              <a:rPr lang="en-US" dirty="0" smtClean="0"/>
              <a:t>Talking with support person nearly </a:t>
            </a:r>
            <a:r>
              <a:rPr lang="en-US" b="1" u="sng" dirty="0" smtClean="0">
                <a:solidFill>
                  <a:srgbClr val="FFFF00"/>
                </a:solidFill>
              </a:rPr>
              <a:t>doubles</a:t>
            </a:r>
            <a:r>
              <a:rPr lang="en-US" dirty="0" smtClean="0"/>
              <a:t> chances of cessation</a:t>
            </a:r>
          </a:p>
          <a:p>
            <a:r>
              <a:rPr lang="en-US" dirty="0" smtClean="0"/>
              <a:t>Social support </a:t>
            </a:r>
            <a:r>
              <a:rPr lang="en-US" b="1" u="sng" dirty="0" smtClean="0">
                <a:solidFill>
                  <a:srgbClr val="FF0000"/>
                </a:solidFill>
              </a:rPr>
              <a:t>increased quit rates 45% in studies</a:t>
            </a:r>
            <a:endParaRPr lang="en-US" b="1" u="sng" dirty="0">
              <a:solidFill>
                <a:srgbClr val="FF0000"/>
              </a:solidFill>
            </a:endParaRPr>
          </a:p>
        </p:txBody>
      </p:sp>
    </p:spTree>
    <p:extLst>
      <p:ext uri="{BB962C8B-B14F-4D97-AF65-F5344CB8AC3E}">
        <p14:creationId xmlns:p14="http://schemas.microsoft.com/office/powerpoint/2010/main" val="16663110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Techniques &amp; Tips for Quitting</a:t>
            </a:r>
            <a:endParaRPr lang="en-US" b="1" dirty="0"/>
          </a:p>
        </p:txBody>
      </p:sp>
      <p:sp>
        <p:nvSpPr>
          <p:cNvPr id="3" name="Content Placeholder 2"/>
          <p:cNvSpPr>
            <a:spLocks noGrp="1"/>
          </p:cNvSpPr>
          <p:nvPr>
            <p:ph idx="1"/>
          </p:nvPr>
        </p:nvSpPr>
        <p:spPr/>
        <p:txBody>
          <a:bodyPr/>
          <a:lstStyle/>
          <a:p>
            <a:r>
              <a:rPr lang="en-US" dirty="0" smtClean="0"/>
              <a:t>Recognize and deal with triggers &amp; have a plan of action</a:t>
            </a:r>
          </a:p>
          <a:p>
            <a:r>
              <a:rPr lang="en-US" dirty="0" smtClean="0"/>
              <a:t>Developing coping skills to handle triggers</a:t>
            </a:r>
          </a:p>
          <a:p>
            <a:r>
              <a:rPr lang="en-US" dirty="0" smtClean="0"/>
              <a:t>Taking deep breaths, relaxing techniques, hobbies, delay tactics</a:t>
            </a:r>
          </a:p>
          <a:p>
            <a:r>
              <a:rPr lang="en-US" dirty="0" smtClean="0"/>
              <a:t>Techniques to prepare before quitting  and prevent relapse </a:t>
            </a:r>
            <a:r>
              <a:rPr lang="en-US" b="1" u="sng" dirty="0" smtClean="0">
                <a:solidFill>
                  <a:srgbClr val="FF0000"/>
                </a:solidFill>
              </a:rPr>
              <a:t>increase quit rates 45%</a:t>
            </a:r>
          </a:p>
          <a:p>
            <a:endParaRPr lang="en-US" dirty="0" smtClean="0"/>
          </a:p>
          <a:p>
            <a:endParaRPr lang="en-US" dirty="0"/>
          </a:p>
        </p:txBody>
      </p:sp>
    </p:spTree>
    <p:extLst>
      <p:ext uri="{BB962C8B-B14F-4D97-AF65-F5344CB8AC3E}">
        <p14:creationId xmlns:p14="http://schemas.microsoft.com/office/powerpoint/2010/main" val="1988318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Pharmacotherapy</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line treatment agents</a:t>
            </a:r>
          </a:p>
          <a:p>
            <a:pPr lvl="1"/>
            <a:r>
              <a:rPr lang="en-US" dirty="0" smtClean="0"/>
              <a:t>Nicotine Replacement</a:t>
            </a:r>
          </a:p>
          <a:p>
            <a:pPr lvl="1"/>
            <a:r>
              <a:rPr lang="en-US" dirty="0" err="1" smtClean="0"/>
              <a:t>Zyban</a:t>
            </a:r>
            <a:r>
              <a:rPr lang="en-US" dirty="0" smtClean="0"/>
              <a:t>® </a:t>
            </a:r>
            <a:r>
              <a:rPr lang="en-US" dirty="0" err="1" smtClean="0"/>
              <a:t>bupropion</a:t>
            </a:r>
            <a:endParaRPr lang="en-US" dirty="0" smtClean="0"/>
          </a:p>
          <a:p>
            <a:pPr lvl="1"/>
            <a:r>
              <a:rPr lang="en-US" dirty="0" err="1" smtClean="0"/>
              <a:t>Chantix</a:t>
            </a:r>
            <a:r>
              <a:rPr lang="en-US" dirty="0" smtClean="0"/>
              <a:t> ® </a:t>
            </a:r>
            <a:r>
              <a:rPr lang="en-US" dirty="0" err="1" smtClean="0"/>
              <a:t>varenicline</a:t>
            </a:r>
            <a:r>
              <a:rPr lang="en-US" dirty="0" smtClean="0"/>
              <a:t> </a:t>
            </a:r>
          </a:p>
          <a:p>
            <a:r>
              <a:rPr lang="en-US" b="1" u="sng" dirty="0" smtClean="0">
                <a:solidFill>
                  <a:srgbClr val="FF0000"/>
                </a:solidFill>
              </a:rPr>
              <a:t>Doubles or triples chances </a:t>
            </a:r>
            <a:r>
              <a:rPr lang="en-US" dirty="0" smtClean="0"/>
              <a:t>that a person will successfully quit tobacco</a:t>
            </a:r>
            <a:endParaRPr lang="en-US" dirty="0"/>
          </a:p>
        </p:txBody>
      </p:sp>
    </p:spTree>
    <p:extLst>
      <p:ext uri="{BB962C8B-B14F-4D97-AF65-F5344CB8AC3E}">
        <p14:creationId xmlns:p14="http://schemas.microsoft.com/office/powerpoint/2010/main" val="25860000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a:t>
            </a:r>
            <a:endParaRPr lang="en-US" b="1" dirty="0"/>
          </a:p>
        </p:txBody>
      </p:sp>
      <p:sp>
        <p:nvSpPr>
          <p:cNvPr id="3" name="Content Placeholder 2"/>
          <p:cNvSpPr>
            <a:spLocks noGrp="1"/>
          </p:cNvSpPr>
          <p:nvPr>
            <p:ph idx="1"/>
          </p:nvPr>
        </p:nvSpPr>
        <p:spPr/>
        <p:txBody>
          <a:bodyPr>
            <a:normAutofit/>
          </a:bodyPr>
          <a:lstStyle/>
          <a:p>
            <a:r>
              <a:rPr lang="en-US" dirty="0" smtClean="0"/>
              <a:t>Although much progress has been achieved since the Surgeon General’s report in 1964, tobacco remains a major health problem</a:t>
            </a:r>
          </a:p>
          <a:p>
            <a:r>
              <a:rPr lang="en-US" dirty="0" smtClean="0"/>
              <a:t>Screening and offering brief interventions are effective in promoting tobacco cessation</a:t>
            </a:r>
          </a:p>
          <a:p>
            <a:r>
              <a:rPr lang="en-US" dirty="0" smtClean="0"/>
              <a:t>Native Americans are disproportionally affected by tobacco having  the highest prevalence of any ethnic group</a:t>
            </a:r>
          </a:p>
          <a:p>
            <a:endParaRPr lang="en-US" dirty="0"/>
          </a:p>
        </p:txBody>
      </p:sp>
    </p:spTree>
    <p:extLst>
      <p:ext uri="{BB962C8B-B14F-4D97-AF65-F5344CB8AC3E}">
        <p14:creationId xmlns:p14="http://schemas.microsoft.com/office/powerpoint/2010/main" val="39611873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Per 2008 PHS Guidelines clinicians should encourage all patients attempting to quit to use effective medications for tobacco dependence treatment, except where contraindicated or for specific populations for which there is insufficient evidence of effectiveness (i.e., pregnant women, smokeless tobacco users, light smokers, and adolescents</a:t>
            </a:r>
            <a:r>
              <a:rPr lang="en-US" b="1" dirty="0" smtClean="0"/>
              <a:t>)</a:t>
            </a:r>
            <a:endParaRPr lang="en-US" dirty="0" smtClean="0"/>
          </a:p>
          <a:p>
            <a:r>
              <a:rPr lang="en-US" dirty="0" smtClean="0"/>
              <a:t>Smoking is a not merely a habit but a chronic disease </a:t>
            </a:r>
          </a:p>
          <a:p>
            <a:r>
              <a:rPr lang="en-US" dirty="0" smtClean="0"/>
              <a:t>If the status quo remains, millions will die prematurely secondary to tobacco use</a:t>
            </a:r>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2854731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endParaRPr lang="en-US" dirty="0"/>
          </a:p>
        </p:txBody>
      </p:sp>
      <p:sp>
        <p:nvSpPr>
          <p:cNvPr id="3" name="Content Placeholder 2"/>
          <p:cNvSpPr>
            <a:spLocks noGrp="1"/>
          </p:cNvSpPr>
          <p:nvPr>
            <p:ph idx="1"/>
          </p:nvPr>
        </p:nvSpPr>
        <p:spPr/>
        <p:txBody>
          <a:bodyPr>
            <a:normAutofit/>
          </a:bodyPr>
          <a:lstStyle/>
          <a:p>
            <a:r>
              <a:rPr lang="en-US" dirty="0" smtClean="0"/>
              <a:t>Smokers and e-cigarette users have FDA approved cessation options</a:t>
            </a:r>
          </a:p>
          <a:p>
            <a:r>
              <a:rPr lang="en-US" dirty="0" smtClean="0"/>
              <a:t>E-cigarette emissions are not  </a:t>
            </a:r>
            <a:r>
              <a:rPr lang="en-US" dirty="0" smtClean="0">
                <a:solidFill>
                  <a:srgbClr val="FF0000"/>
                </a:solidFill>
              </a:rPr>
              <a:t>“harmless water vapor” </a:t>
            </a:r>
            <a:endParaRPr lang="en-US" dirty="0" smtClean="0"/>
          </a:p>
          <a:p>
            <a:r>
              <a:rPr lang="en-US" dirty="0" smtClean="0"/>
              <a:t>Adverse health effects for non-smokers exposed to the emissions of electronic cigarettes cannot be excluded</a:t>
            </a:r>
          </a:p>
          <a:p>
            <a:endParaRPr lang="en-US" dirty="0" smtClean="0"/>
          </a:p>
          <a:p>
            <a:endParaRPr lang="en-US" dirty="0"/>
          </a:p>
        </p:txBody>
      </p:sp>
    </p:spTree>
    <p:extLst>
      <p:ext uri="{BB962C8B-B14F-4D97-AF65-F5344CB8AC3E}">
        <p14:creationId xmlns:p14="http://schemas.microsoft.com/office/powerpoint/2010/main" val="24738485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idx="1"/>
          </p:nvPr>
        </p:nvSpPr>
        <p:spPr/>
        <p:txBody>
          <a:bodyPr>
            <a:normAutofit lnSpcReduction="10000"/>
          </a:bodyPr>
          <a:lstStyle/>
          <a:p>
            <a:r>
              <a:rPr lang="en-US" dirty="0" smtClean="0"/>
              <a:t>LCDR Jessica </a:t>
            </a:r>
            <a:r>
              <a:rPr lang="en-US" dirty="0" err="1" smtClean="0"/>
              <a:t>Steinhert</a:t>
            </a:r>
            <a:r>
              <a:rPr lang="en-US" dirty="0" smtClean="0"/>
              <a:t>, </a:t>
            </a:r>
            <a:r>
              <a:rPr lang="en-US" dirty="0" err="1" smtClean="0"/>
              <a:t>PharmD</a:t>
            </a:r>
            <a:endParaRPr lang="en-US" dirty="0" smtClean="0"/>
          </a:p>
          <a:p>
            <a:r>
              <a:rPr lang="en-US" dirty="0" smtClean="0"/>
              <a:t>Joshua </a:t>
            </a:r>
            <a:r>
              <a:rPr lang="en-US" dirty="0" err="1" smtClean="0"/>
              <a:t>Tennison</a:t>
            </a:r>
            <a:r>
              <a:rPr lang="en-US" dirty="0" smtClean="0"/>
              <a:t> , </a:t>
            </a:r>
            <a:r>
              <a:rPr lang="en-US" dirty="0" err="1" smtClean="0"/>
              <a:t>Pharm.D</a:t>
            </a:r>
            <a:r>
              <a:rPr lang="en-US" dirty="0" smtClean="0"/>
              <a:t> candidate</a:t>
            </a:r>
          </a:p>
          <a:p>
            <a:r>
              <a:rPr lang="en-US" dirty="0" smtClean="0"/>
              <a:t>LCDR Rebecca Geiger, </a:t>
            </a:r>
            <a:r>
              <a:rPr lang="en-US" dirty="0" err="1" smtClean="0"/>
              <a:t>PharmD</a:t>
            </a:r>
            <a:endParaRPr lang="en-US" dirty="0" smtClean="0"/>
          </a:p>
          <a:p>
            <a:r>
              <a:rPr lang="en-US" dirty="0" smtClean="0"/>
              <a:t>LCDR John Collins, </a:t>
            </a:r>
            <a:r>
              <a:rPr lang="en-US" dirty="0" err="1" smtClean="0"/>
              <a:t>PharmD</a:t>
            </a:r>
            <a:endParaRPr lang="en-US" dirty="0" smtClean="0"/>
          </a:p>
          <a:p>
            <a:r>
              <a:rPr lang="en-US" dirty="0" smtClean="0"/>
              <a:t>LCDR John </a:t>
            </a:r>
            <a:r>
              <a:rPr lang="en-US" dirty="0" err="1" smtClean="0"/>
              <a:t>Bousom</a:t>
            </a:r>
            <a:r>
              <a:rPr lang="en-US" dirty="0" smtClean="0"/>
              <a:t>, </a:t>
            </a:r>
            <a:r>
              <a:rPr lang="en-US" dirty="0" err="1" smtClean="0"/>
              <a:t>PharmD</a:t>
            </a:r>
            <a:endParaRPr lang="en-US" dirty="0" smtClean="0"/>
          </a:p>
          <a:p>
            <a:r>
              <a:rPr lang="en-US" dirty="0" smtClean="0"/>
              <a:t>LT Julie </a:t>
            </a:r>
            <a:r>
              <a:rPr lang="en-US" dirty="0" err="1" smtClean="0"/>
              <a:t>Niewoehner</a:t>
            </a:r>
            <a:r>
              <a:rPr lang="en-US" dirty="0" smtClean="0"/>
              <a:t>, </a:t>
            </a:r>
            <a:r>
              <a:rPr lang="en-US" dirty="0" err="1" smtClean="0"/>
              <a:t>PharmD</a:t>
            </a:r>
            <a:endParaRPr lang="en-US" dirty="0" smtClean="0"/>
          </a:p>
          <a:p>
            <a:r>
              <a:rPr lang="en-US" dirty="0" smtClean="0"/>
              <a:t>CAPT Lisa Becker, </a:t>
            </a:r>
            <a:r>
              <a:rPr lang="en-US" dirty="0" err="1" smtClean="0"/>
              <a:t>DPh</a:t>
            </a:r>
            <a:endParaRPr lang="en-US" dirty="0" smtClean="0"/>
          </a:p>
          <a:p>
            <a:r>
              <a:rPr lang="en-US" dirty="0" smtClean="0"/>
              <a:t>CDR Narcisso Soliz, </a:t>
            </a:r>
            <a:r>
              <a:rPr lang="en-US" dirty="0" err="1" smtClean="0"/>
              <a:t>PharmD</a:t>
            </a:r>
            <a:endParaRPr lang="en-US" dirty="0"/>
          </a:p>
        </p:txBody>
      </p:sp>
    </p:spTree>
    <p:extLst>
      <p:ext uri="{BB962C8B-B14F-4D97-AF65-F5344CB8AC3E}">
        <p14:creationId xmlns:p14="http://schemas.microsoft.com/office/powerpoint/2010/main" val="31301252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Sources</a:t>
            </a:r>
          </a:p>
        </p:txBody>
      </p:sp>
      <p:sp>
        <p:nvSpPr>
          <p:cNvPr id="3" name="Content Placeholder 2"/>
          <p:cNvSpPr>
            <a:spLocks noGrp="1"/>
          </p:cNvSpPr>
          <p:nvPr>
            <p:ph idx="1"/>
          </p:nvPr>
        </p:nvSpPr>
        <p:spPr/>
        <p:txBody>
          <a:bodyPr/>
          <a:lstStyle/>
          <a:p>
            <a:pPr lvl="0"/>
            <a:r>
              <a:rPr lang="en-US" sz="1800" dirty="0" smtClean="0"/>
              <a:t>U.S. Department of Health and Human Services. The Health Consequences of Smoking—50 Years of Progress: A Report of the Surgeon General. Atlanta, GA: U.S. Department of Health and Human Services, Centers for Disease Control and Prevention, National Center for Chronic Disease Prevention and Health Promotion, Office on Smoking and Health, 2014. </a:t>
            </a:r>
          </a:p>
          <a:p>
            <a:pPr lvl="0"/>
            <a:r>
              <a:rPr lang="en-US" sz="1800" dirty="0" smtClean="0"/>
              <a:t>Dent, L.A. Pharmacist Delivered Tobacco Cessation. </a:t>
            </a:r>
            <a:r>
              <a:rPr lang="en-US" sz="1800" dirty="0" err="1" smtClean="0"/>
              <a:t>Pharmat</a:t>
            </a:r>
            <a:r>
              <a:rPr lang="en-US" sz="1800" dirty="0" smtClean="0"/>
              <a:t>. Volume 34, number1. March 2011.</a:t>
            </a:r>
          </a:p>
          <a:p>
            <a:pPr lvl="0"/>
            <a:r>
              <a:rPr lang="en-US" sz="1800" dirty="0" smtClean="0"/>
              <a:t>Fiore, C., Jaen, C. R., &amp; Baker, T. B. (2008).</a:t>
            </a:r>
            <a:r>
              <a:rPr lang="en-US" sz="1800" i="1" dirty="0" smtClean="0"/>
              <a:t> </a:t>
            </a:r>
            <a:r>
              <a:rPr lang="en-US" sz="1800" dirty="0" smtClean="0"/>
              <a:t>Treating tobacco use and dependence: 2008 update. Rockville, MD: U.S. Department of Health and Human Services, Public Health Service</a:t>
            </a:r>
          </a:p>
          <a:p>
            <a:pPr lvl="0"/>
            <a:r>
              <a:rPr lang="en-US" sz="1800" dirty="0" smtClean="0"/>
              <a:t>Centers for Disease Control and Prevention. Best Practices for Comprehensive Tobacco Control Programs — 2014.Atlanta: U.S. Department of Health and Human Services, Centers for Disease Control and Prevention, National Center for Chronic Disease Prevention and Health Promotion, Office on Smoking and Health, 2014</a:t>
            </a:r>
          </a:p>
          <a:p>
            <a:pPr lvl="0"/>
            <a:r>
              <a:rPr lang="en-US" sz="1800" dirty="0" smtClean="0"/>
              <a:t>CDC. Fast Facts. </a:t>
            </a:r>
          </a:p>
          <a:p>
            <a:endParaRPr lang="en-US" sz="1800" dirty="0"/>
          </a:p>
        </p:txBody>
      </p:sp>
    </p:spTree>
    <p:extLst>
      <p:ext uri="{BB962C8B-B14F-4D97-AF65-F5344CB8AC3E}">
        <p14:creationId xmlns:p14="http://schemas.microsoft.com/office/powerpoint/2010/main" val="3158894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5483</Words>
  <Application>Microsoft Office PowerPoint</Application>
  <PresentationFormat>On-screen Show (4:3)</PresentationFormat>
  <Paragraphs>665</Paragraphs>
  <Slides>107</Slides>
  <Notes>14</Notes>
  <HiddenSlides>0</HiddenSlides>
  <MMClips>0</MMClips>
  <ScaleCrop>false</ScaleCrop>
  <HeadingPairs>
    <vt:vector size="4" baseType="variant">
      <vt:variant>
        <vt:lpstr>Theme</vt:lpstr>
      </vt:variant>
      <vt:variant>
        <vt:i4>2</vt:i4>
      </vt:variant>
      <vt:variant>
        <vt:lpstr>Slide Titles</vt:lpstr>
      </vt:variant>
      <vt:variant>
        <vt:i4>107</vt:i4>
      </vt:variant>
    </vt:vector>
  </HeadingPairs>
  <TitlesOfParts>
    <vt:vector size="109" baseType="lpstr">
      <vt:lpstr>Office Theme</vt:lpstr>
      <vt:lpstr>Ripple</vt:lpstr>
      <vt:lpstr>Tobacco Dependence</vt:lpstr>
      <vt:lpstr>Objectives</vt:lpstr>
      <vt:lpstr>The Health Impact</vt:lpstr>
      <vt:lpstr>PowerPoint Presentation</vt:lpstr>
      <vt:lpstr> </vt:lpstr>
      <vt:lpstr>Impact: Cost of Smoking</vt:lpstr>
      <vt:lpstr>Impact: Recent Findings</vt:lpstr>
      <vt:lpstr>Prevalence</vt:lpstr>
      <vt:lpstr>Cigarette Smoking Among Adults aged ≥18, by Race/Ethnicity – United States,  2002-2012 (American Indian/Alaska Native, Non-Hispanic = highest rate) </vt:lpstr>
      <vt:lpstr>Impact: Challenge Remains</vt:lpstr>
      <vt:lpstr>Impact: Challenge Remains</vt:lpstr>
      <vt:lpstr>Impact: Underage Smokers</vt:lpstr>
      <vt:lpstr>Impact: Third Hand Smoke</vt:lpstr>
      <vt:lpstr>Tobacco Kills more Americans than AIDS, Hepatitis C, alcohol, all drug abuse deaths legal or illegal including cocaine and heroin, and suicide combined</vt:lpstr>
      <vt:lpstr>Tobacco Abuse: Causes and Contributions</vt:lpstr>
      <vt:lpstr>The Tobacco Industry</vt:lpstr>
      <vt:lpstr>PowerPoint Presentation</vt:lpstr>
      <vt:lpstr>Tobacco Industry</vt:lpstr>
      <vt:lpstr>Chromosome Y</vt:lpstr>
      <vt:lpstr>Causes: A Chronic Disease</vt:lpstr>
      <vt:lpstr>Strategies to Reduce Tobacco Abuse: Taxing Tobacco</vt:lpstr>
      <vt:lpstr>Strategies to Reduce Tobacco Abuse: Aggressive Media Campaigns</vt:lpstr>
      <vt:lpstr>PowerPoint Presentation</vt:lpstr>
      <vt:lpstr>PowerPoint Presentation</vt:lpstr>
      <vt:lpstr>Strategies To Reduce Tobacco Abuse</vt:lpstr>
      <vt:lpstr>Clinical Practice Guideline Recommendations</vt:lpstr>
      <vt:lpstr> Guideline- “Tobacco User Identification Process” SCREENING </vt:lpstr>
      <vt:lpstr>SCREENING: A Fast, Efficient Method: The “5 A’s”</vt:lpstr>
      <vt:lpstr>5 A’s:  ASK</vt:lpstr>
      <vt:lpstr>SCREENING – “ASK, ADVISE..”</vt:lpstr>
      <vt:lpstr>Patient NOT Willing to Quit: Think “5R’s”</vt:lpstr>
      <vt:lpstr>5 A’s: ADVISE</vt:lpstr>
      <vt:lpstr>5 A’s: Advise, continued</vt:lpstr>
      <vt:lpstr>5 A’s: ASSESS</vt:lpstr>
      <vt:lpstr>ASSESS: Stages of Change</vt:lpstr>
      <vt:lpstr>5 A’s: ASSIST</vt:lpstr>
      <vt:lpstr>5 A’s: ASSIST</vt:lpstr>
      <vt:lpstr>5 A’s: Assist, Arrange</vt:lpstr>
      <vt:lpstr>Guideline Recommendation-  “Provide Adequate Training and Resources”</vt:lpstr>
      <vt:lpstr>Knowledge Is Power</vt:lpstr>
      <vt:lpstr>Causes: Chain of Addiction</vt:lpstr>
      <vt:lpstr>Chain of Addiction</vt:lpstr>
      <vt:lpstr>Knowledgeable Providers</vt:lpstr>
      <vt:lpstr>Knowledgeable Providers- Then Why Aren’t We Assisting?</vt:lpstr>
      <vt:lpstr>Pharmacist Perceived Barriers</vt:lpstr>
      <vt:lpstr>But Look At What Patients Think About Pharmacists</vt:lpstr>
      <vt:lpstr>Stages of Change and MI</vt:lpstr>
      <vt:lpstr>Stages of Change and MI</vt:lpstr>
      <vt:lpstr>Motivational Interviewing </vt:lpstr>
      <vt:lpstr>MI Defined</vt:lpstr>
      <vt:lpstr>Motivational Interviewing (MI)</vt:lpstr>
      <vt:lpstr>Motivational Interviewing TOOLS</vt:lpstr>
      <vt:lpstr>Tool Kit:   “R”</vt:lpstr>
      <vt:lpstr>Tool Kit:  “E”</vt:lpstr>
      <vt:lpstr>Tool Kit: “A”</vt:lpstr>
      <vt:lpstr>Tool Kit: “D”</vt:lpstr>
      <vt:lpstr>Tool Kit: “S”</vt:lpstr>
      <vt:lpstr>CONVERSATIONAL TOOLS</vt:lpstr>
      <vt:lpstr>CONVERSATIONAL TOOLS</vt:lpstr>
      <vt:lpstr>CONVERSATIONAL TOOLS</vt:lpstr>
      <vt:lpstr>Conversational Tips</vt:lpstr>
      <vt:lpstr>CONVERSATIONAL TIPS</vt:lpstr>
      <vt:lpstr>Easy Examples for Patient Interactions as you “ASK”</vt:lpstr>
      <vt:lpstr>Easy Examples for Patient Interactions as you “ADVISE” </vt:lpstr>
      <vt:lpstr>Steps 3 and 4: ASSESS and ASSIST</vt:lpstr>
      <vt:lpstr>Steps 3 and 4: ASSESS and ASSIST</vt:lpstr>
      <vt:lpstr>Suggested Readings</vt:lpstr>
      <vt:lpstr> Electronic Cigarettes  (e-Cigarettes)  </vt:lpstr>
      <vt:lpstr>The Product</vt:lpstr>
      <vt:lpstr>Marketing</vt:lpstr>
      <vt:lpstr>Marketing </vt:lpstr>
      <vt:lpstr>Marketing</vt:lpstr>
      <vt:lpstr>Prevalence in Youth</vt:lpstr>
      <vt:lpstr>Youth e-cigarette users who have  never smoked conventional cigarettes </vt:lpstr>
      <vt:lpstr>Inconsistent  Nicotine Content</vt:lpstr>
      <vt:lpstr>Particulate Matter</vt:lpstr>
      <vt:lpstr>Nicotine Absorption</vt:lpstr>
      <vt:lpstr>Nicotine Absorption</vt:lpstr>
      <vt:lpstr>Potential for Cytotoxicity</vt:lpstr>
      <vt:lpstr>Fires and Explosions </vt:lpstr>
      <vt:lpstr>Injuries from Fire/Explosion</vt:lpstr>
      <vt:lpstr>Exposure to Heavy Metals in Aerosol </vt:lpstr>
      <vt:lpstr>Health Effects of Propylene Glycol</vt:lpstr>
      <vt:lpstr>Diethylene Glycol </vt:lpstr>
      <vt:lpstr>Secondhand Exposure</vt:lpstr>
      <vt:lpstr>FDA Adverse Event Reports for  E-Cigarettes</vt:lpstr>
      <vt:lpstr>Active Medications in Solutions</vt:lpstr>
      <vt:lpstr>Nicotine Poisoning</vt:lpstr>
      <vt:lpstr>Smoking Cessation </vt:lpstr>
      <vt:lpstr>Elements of a Quit Plan</vt:lpstr>
      <vt:lpstr>Quit Date </vt:lpstr>
      <vt:lpstr>Support</vt:lpstr>
      <vt:lpstr>Techniques &amp; Tips for Quitting</vt:lpstr>
      <vt:lpstr>Pharmacotherapy</vt:lpstr>
      <vt:lpstr>Conclusions </vt:lpstr>
      <vt:lpstr>Conclusions</vt:lpstr>
      <vt:lpstr>Conclusions</vt:lpstr>
      <vt:lpstr>Special Thanks</vt:lpstr>
      <vt:lpstr>Sources</vt:lpstr>
      <vt:lpstr>Sources</vt:lpstr>
      <vt:lpstr>Sources</vt:lpstr>
      <vt:lpstr>Sources</vt:lpstr>
      <vt:lpstr>Sources</vt:lpstr>
      <vt:lpstr>Sources</vt:lpstr>
      <vt:lpstr>Sources</vt:lpstr>
      <vt:lpstr>Sources</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Dependence</dc:title>
  <dc:creator>Becker, Lisa (IHS/OKC/CLA)</dc:creator>
  <cp:lastModifiedBy>Becker, Lisa (IHS/OKC/CLA)</cp:lastModifiedBy>
  <cp:revision>21</cp:revision>
  <cp:lastPrinted>2016-07-29T19:19:11Z</cp:lastPrinted>
  <dcterms:created xsi:type="dcterms:W3CDTF">2016-07-28T00:29:53Z</dcterms:created>
  <dcterms:modified xsi:type="dcterms:W3CDTF">2016-07-29T21:27:44Z</dcterms:modified>
</cp:coreProperties>
</file>