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98"/>
  </p:notesMasterIdLst>
  <p:sldIdLst>
    <p:sldId id="256" r:id="rId2"/>
    <p:sldId id="257" r:id="rId3"/>
    <p:sldId id="307" r:id="rId4"/>
    <p:sldId id="308" r:id="rId5"/>
    <p:sldId id="374" r:id="rId6"/>
    <p:sldId id="309" r:id="rId7"/>
    <p:sldId id="347" r:id="rId8"/>
    <p:sldId id="348" r:id="rId9"/>
    <p:sldId id="313" r:id="rId10"/>
    <p:sldId id="314" r:id="rId11"/>
    <p:sldId id="268" r:id="rId12"/>
    <p:sldId id="375" r:id="rId13"/>
    <p:sldId id="376" r:id="rId14"/>
    <p:sldId id="303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46" r:id="rId39"/>
    <p:sldId id="377" r:id="rId40"/>
    <p:sldId id="378" r:id="rId41"/>
    <p:sldId id="266" r:id="rId42"/>
    <p:sldId id="403" r:id="rId43"/>
    <p:sldId id="352" r:id="rId44"/>
    <p:sldId id="353" r:id="rId45"/>
    <p:sldId id="405" r:id="rId46"/>
    <p:sldId id="395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331" r:id="rId55"/>
    <p:sldId id="406" r:id="rId56"/>
    <p:sldId id="293" r:id="rId57"/>
    <p:sldId id="396" r:id="rId58"/>
    <p:sldId id="310" r:id="rId59"/>
    <p:sldId id="317" r:id="rId60"/>
    <p:sldId id="318" r:id="rId61"/>
    <p:sldId id="321" r:id="rId62"/>
    <p:sldId id="319" r:id="rId63"/>
    <p:sldId id="320" r:id="rId64"/>
    <p:sldId id="322" r:id="rId65"/>
    <p:sldId id="325" r:id="rId66"/>
    <p:sldId id="326" r:id="rId67"/>
    <p:sldId id="332" r:id="rId68"/>
    <p:sldId id="333" r:id="rId69"/>
    <p:sldId id="399" r:id="rId70"/>
    <p:sldId id="369" r:id="rId71"/>
    <p:sldId id="372" r:id="rId72"/>
    <p:sldId id="407" r:id="rId73"/>
    <p:sldId id="370" r:id="rId74"/>
    <p:sldId id="334" r:id="rId75"/>
    <p:sldId id="371" r:id="rId76"/>
    <p:sldId id="400" r:id="rId77"/>
    <p:sldId id="373" r:id="rId78"/>
    <p:sldId id="335" r:id="rId79"/>
    <p:sldId id="324" r:id="rId80"/>
    <p:sldId id="354" r:id="rId81"/>
    <p:sldId id="401" r:id="rId82"/>
    <p:sldId id="356" r:id="rId83"/>
    <p:sldId id="368" r:id="rId84"/>
    <p:sldId id="355" r:id="rId85"/>
    <p:sldId id="367" r:id="rId86"/>
    <p:sldId id="365" r:id="rId87"/>
    <p:sldId id="402" r:id="rId88"/>
    <p:sldId id="364" r:id="rId89"/>
    <p:sldId id="366" r:id="rId90"/>
    <p:sldId id="404" r:id="rId91"/>
    <p:sldId id="357" r:id="rId92"/>
    <p:sldId id="397" r:id="rId93"/>
    <p:sldId id="398" r:id="rId94"/>
    <p:sldId id="349" r:id="rId95"/>
    <p:sldId id="350" r:id="rId96"/>
    <p:sldId id="35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99292B-A04A-4DBC-9314-C48B5814920D}">
          <p14:sldIdLst>
            <p14:sldId id="256"/>
            <p14:sldId id="257"/>
            <p14:sldId id="307"/>
            <p14:sldId id="308"/>
            <p14:sldId id="374"/>
            <p14:sldId id="309"/>
            <p14:sldId id="347"/>
            <p14:sldId id="348"/>
            <p14:sldId id="313"/>
            <p14:sldId id="314"/>
            <p14:sldId id="268"/>
            <p14:sldId id="375"/>
            <p14:sldId id="376"/>
            <p14:sldId id="303"/>
            <p14:sldId id="299"/>
            <p14:sldId id="300"/>
            <p14:sldId id="301"/>
            <p14:sldId id="302"/>
            <p14:sldId id="304"/>
            <p14:sldId id="305"/>
            <p14:sldId id="306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46"/>
            <p14:sldId id="377"/>
            <p14:sldId id="378"/>
            <p14:sldId id="266"/>
            <p14:sldId id="403"/>
            <p14:sldId id="352"/>
            <p14:sldId id="353"/>
            <p14:sldId id="405"/>
            <p14:sldId id="395"/>
            <p14:sldId id="284"/>
            <p14:sldId id="285"/>
            <p14:sldId id="286"/>
            <p14:sldId id="287"/>
            <p14:sldId id="288"/>
            <p14:sldId id="289"/>
            <p14:sldId id="290"/>
            <p14:sldId id="331"/>
            <p14:sldId id="406"/>
            <p14:sldId id="293"/>
            <p14:sldId id="396"/>
            <p14:sldId id="310"/>
            <p14:sldId id="317"/>
            <p14:sldId id="318"/>
            <p14:sldId id="321"/>
            <p14:sldId id="319"/>
            <p14:sldId id="320"/>
            <p14:sldId id="322"/>
            <p14:sldId id="325"/>
            <p14:sldId id="326"/>
            <p14:sldId id="332"/>
            <p14:sldId id="333"/>
            <p14:sldId id="399"/>
            <p14:sldId id="369"/>
            <p14:sldId id="372"/>
            <p14:sldId id="407"/>
          </p14:sldIdLst>
        </p14:section>
        <p14:section name="Untitled Section" id="{61469877-1F84-44CB-9F46-766C3A000025}">
          <p14:sldIdLst>
            <p14:sldId id="370"/>
            <p14:sldId id="334"/>
            <p14:sldId id="371"/>
            <p14:sldId id="400"/>
            <p14:sldId id="373"/>
            <p14:sldId id="335"/>
            <p14:sldId id="324"/>
            <p14:sldId id="354"/>
            <p14:sldId id="401"/>
            <p14:sldId id="356"/>
            <p14:sldId id="368"/>
            <p14:sldId id="355"/>
            <p14:sldId id="367"/>
            <p14:sldId id="365"/>
            <p14:sldId id="402"/>
            <p14:sldId id="364"/>
            <p14:sldId id="366"/>
            <p14:sldId id="404"/>
            <p14:sldId id="357"/>
            <p14:sldId id="397"/>
            <p14:sldId id="39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tland, Kailee L (IHS/BEM)" initials="FKL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2115" autoAdjust="0"/>
  </p:normalViewPr>
  <p:slideViewPr>
    <p:cSldViewPr>
      <p:cViewPr varScale="1">
        <p:scale>
          <a:sx n="84" d="100"/>
          <a:sy n="8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American Indians/Alaska Natives</c:v>
                </c:pt>
                <c:pt idx="1">
                  <c:v>Non-Hispanic Blacks</c:v>
                </c:pt>
                <c:pt idx="2">
                  <c:v>Hispanics</c:v>
                </c:pt>
                <c:pt idx="3">
                  <c:v>Asian Americans</c:v>
                </c:pt>
                <c:pt idx="4">
                  <c:v>Non-Hispanic Whites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0.159</c:v>
                </c:pt>
                <c:pt idx="1">
                  <c:v>0.13200000000000001</c:v>
                </c:pt>
                <c:pt idx="2">
                  <c:v>0.128</c:v>
                </c:pt>
                <c:pt idx="3" formatCode="0%">
                  <c:v>0.09</c:v>
                </c:pt>
                <c:pt idx="4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75968"/>
        <c:axId val="67877504"/>
      </c:barChart>
      <c:catAx>
        <c:axId val="678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77504"/>
        <c:crosses val="autoZero"/>
        <c:auto val="1"/>
        <c:lblAlgn val="ctr"/>
        <c:lblOffset val="100"/>
        <c:noMultiLvlLbl val="0"/>
      </c:catAx>
      <c:valAx>
        <c:axId val="678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7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B11CC-22FA-A747-9DE0-56CEBAC6C65B}" type="doc">
      <dgm:prSet loTypeId="urn:microsoft.com/office/officeart/2009/3/layout/DescendingProcess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F864A-4FA0-5E43-B8C1-CC15F4B1A242}">
      <dgm:prSet phldrT="[Text]"/>
      <dgm:spPr/>
      <dgm:t>
        <a:bodyPr/>
        <a:lstStyle/>
        <a:p>
          <a:r>
            <a:rPr lang="en-US" dirty="0" smtClean="0"/>
            <a:t>1921 Insulin “Discovered”</a:t>
          </a:r>
          <a:endParaRPr lang="en-US" dirty="0"/>
        </a:p>
      </dgm:t>
    </dgm:pt>
    <dgm:pt modelId="{46F32FAF-DA00-6449-8498-C1E5A4ACCEE7}" type="parTrans" cxnId="{9C66841B-A4B1-3345-8E54-C173178E0EA6}">
      <dgm:prSet/>
      <dgm:spPr/>
      <dgm:t>
        <a:bodyPr/>
        <a:lstStyle/>
        <a:p>
          <a:endParaRPr lang="en-US"/>
        </a:p>
      </dgm:t>
    </dgm:pt>
    <dgm:pt modelId="{B942D8AB-5B0A-C548-8D4E-7DB0E4E3E1DF}" type="sibTrans" cxnId="{9C66841B-A4B1-3345-8E54-C173178E0EA6}">
      <dgm:prSet/>
      <dgm:spPr/>
      <dgm:t>
        <a:bodyPr/>
        <a:lstStyle/>
        <a:p>
          <a:endParaRPr lang="en-US"/>
        </a:p>
      </dgm:t>
    </dgm:pt>
    <dgm:pt modelId="{B2154E30-78F5-F742-98D7-688374144C53}">
      <dgm:prSet phldrT="[Text]"/>
      <dgm:spPr/>
      <dgm:t>
        <a:bodyPr/>
        <a:lstStyle/>
        <a:p>
          <a:r>
            <a:rPr lang="en-US" dirty="0" smtClean="0"/>
            <a:t>1923 Eli Lilly manufactures Insulin</a:t>
          </a:r>
          <a:endParaRPr lang="en-US" dirty="0"/>
        </a:p>
      </dgm:t>
    </dgm:pt>
    <dgm:pt modelId="{7DE9C931-571A-2C41-A0FB-66B8980DB80D}" type="parTrans" cxnId="{A635B743-9A3B-D241-83AB-1737D3DC1F5F}">
      <dgm:prSet/>
      <dgm:spPr/>
      <dgm:t>
        <a:bodyPr/>
        <a:lstStyle/>
        <a:p>
          <a:endParaRPr lang="en-US"/>
        </a:p>
      </dgm:t>
    </dgm:pt>
    <dgm:pt modelId="{65B3C7B9-269C-4140-833F-3DEDCDD63539}" type="sibTrans" cxnId="{A635B743-9A3B-D241-83AB-1737D3DC1F5F}">
      <dgm:prSet/>
      <dgm:spPr/>
      <dgm:t>
        <a:bodyPr/>
        <a:lstStyle/>
        <a:p>
          <a:endParaRPr lang="en-US"/>
        </a:p>
      </dgm:t>
    </dgm:pt>
    <dgm:pt modelId="{7B4C86C7-3B72-9D4D-8382-BC4C11F8D9FD}">
      <dgm:prSet phldrT="[Text]"/>
      <dgm:spPr/>
      <dgm:t>
        <a:bodyPr/>
        <a:lstStyle/>
        <a:p>
          <a:r>
            <a:rPr lang="en-US" dirty="0" smtClean="0"/>
            <a:t>1973 U-100 Insulin Developed</a:t>
          </a:r>
          <a:endParaRPr lang="en-US" dirty="0"/>
        </a:p>
      </dgm:t>
    </dgm:pt>
    <dgm:pt modelId="{36A5E18D-55BE-2941-B8E0-2B296851A7D2}" type="parTrans" cxnId="{4753ACD7-E205-F945-B06A-36C11DE856AC}">
      <dgm:prSet/>
      <dgm:spPr/>
      <dgm:t>
        <a:bodyPr/>
        <a:lstStyle/>
        <a:p>
          <a:endParaRPr lang="en-US"/>
        </a:p>
      </dgm:t>
    </dgm:pt>
    <dgm:pt modelId="{7F1EF53C-4768-7E4D-847C-38D557E2D161}" type="sibTrans" cxnId="{4753ACD7-E205-F945-B06A-36C11DE856AC}">
      <dgm:prSet/>
      <dgm:spPr/>
      <dgm:t>
        <a:bodyPr/>
        <a:lstStyle/>
        <a:p>
          <a:endParaRPr lang="en-US"/>
        </a:p>
      </dgm:t>
    </dgm:pt>
    <dgm:pt modelId="{CC60B57E-2F76-AC41-8A6C-5C8F902C9179}">
      <dgm:prSet phldrT="[Text]"/>
      <dgm:spPr/>
      <dgm:t>
        <a:bodyPr/>
        <a:lstStyle/>
        <a:p>
          <a:r>
            <a:rPr lang="en-US" dirty="0" smtClean="0"/>
            <a:t>1978 Engineered “human” insulin developed</a:t>
          </a:r>
          <a:endParaRPr lang="en-US" dirty="0"/>
        </a:p>
      </dgm:t>
    </dgm:pt>
    <dgm:pt modelId="{09B9DF30-6F1B-7B46-97D9-3AB0D54AB2DE}" type="parTrans" cxnId="{B6A9815E-BF7F-AE41-AC51-BE6EFD9E6878}">
      <dgm:prSet/>
      <dgm:spPr/>
      <dgm:t>
        <a:bodyPr/>
        <a:lstStyle/>
        <a:p>
          <a:endParaRPr lang="en-US"/>
        </a:p>
      </dgm:t>
    </dgm:pt>
    <dgm:pt modelId="{48E610CB-7D1F-0D4E-8658-740B34A08129}" type="sibTrans" cxnId="{B6A9815E-BF7F-AE41-AC51-BE6EFD9E6878}">
      <dgm:prSet/>
      <dgm:spPr/>
      <dgm:t>
        <a:bodyPr/>
        <a:lstStyle/>
        <a:p>
          <a:endParaRPr lang="en-US"/>
        </a:p>
      </dgm:t>
    </dgm:pt>
    <dgm:pt modelId="{936EEDDA-0E07-2145-B9AE-9CFFCA5D5017}">
      <dgm:prSet phldrT="[Text]"/>
      <dgm:spPr/>
      <dgm:t>
        <a:bodyPr/>
        <a:lstStyle/>
        <a:p>
          <a:r>
            <a:rPr lang="en-US" dirty="0" smtClean="0"/>
            <a:t>1986 Insulin Pen Developed</a:t>
          </a:r>
          <a:endParaRPr lang="en-US" dirty="0"/>
        </a:p>
      </dgm:t>
    </dgm:pt>
    <dgm:pt modelId="{40291E3A-0002-314F-9B06-0479B8E05A02}" type="parTrans" cxnId="{5CC47493-C981-B74D-A699-FF68F17A2069}">
      <dgm:prSet/>
      <dgm:spPr/>
      <dgm:t>
        <a:bodyPr/>
        <a:lstStyle/>
        <a:p>
          <a:endParaRPr lang="en-US"/>
        </a:p>
      </dgm:t>
    </dgm:pt>
    <dgm:pt modelId="{E53DC434-A69F-0941-AC1C-76B642EE5932}" type="sibTrans" cxnId="{5CC47493-C981-B74D-A699-FF68F17A2069}">
      <dgm:prSet/>
      <dgm:spPr/>
      <dgm:t>
        <a:bodyPr/>
        <a:lstStyle/>
        <a:p>
          <a:endParaRPr lang="en-US"/>
        </a:p>
      </dgm:t>
    </dgm:pt>
    <dgm:pt modelId="{253FD53D-756D-074A-B1F0-6FD6E4921217}">
      <dgm:prSet phldrT="[Text]"/>
      <dgm:spPr/>
      <dgm:t>
        <a:bodyPr/>
        <a:lstStyle/>
        <a:p>
          <a:r>
            <a:rPr lang="en-US" dirty="0" smtClean="0"/>
            <a:t>2006 First Approved Inhaled Insulin Developed</a:t>
          </a:r>
          <a:endParaRPr lang="en-US" dirty="0"/>
        </a:p>
      </dgm:t>
    </dgm:pt>
    <dgm:pt modelId="{3DF5C305-2E12-814A-B214-7360D2F32FFD}" type="parTrans" cxnId="{1AA7030F-68CE-B54C-92BE-4368A13FB7EA}">
      <dgm:prSet/>
      <dgm:spPr/>
      <dgm:t>
        <a:bodyPr/>
        <a:lstStyle/>
        <a:p>
          <a:endParaRPr lang="en-US"/>
        </a:p>
      </dgm:t>
    </dgm:pt>
    <dgm:pt modelId="{51173474-A47E-F441-BB00-DB48D4CCD32A}" type="sibTrans" cxnId="{1AA7030F-68CE-B54C-92BE-4368A13FB7EA}">
      <dgm:prSet/>
      <dgm:spPr/>
      <dgm:t>
        <a:bodyPr/>
        <a:lstStyle/>
        <a:p>
          <a:endParaRPr lang="en-US"/>
        </a:p>
      </dgm:t>
    </dgm:pt>
    <dgm:pt modelId="{A84BEBAA-6F1F-EB4E-B5CC-B47CC185B5AF}">
      <dgm:prSet phldrT="[Text]"/>
      <dgm:spPr/>
      <dgm:t>
        <a:bodyPr/>
        <a:lstStyle/>
        <a:p>
          <a:endParaRPr lang="en-US" dirty="0"/>
        </a:p>
      </dgm:t>
    </dgm:pt>
    <dgm:pt modelId="{44089870-6157-184A-8BEF-737665003896}" type="parTrans" cxnId="{21A3781F-71F3-0547-9A89-CA6E803055A0}">
      <dgm:prSet/>
      <dgm:spPr/>
      <dgm:t>
        <a:bodyPr/>
        <a:lstStyle/>
        <a:p>
          <a:endParaRPr lang="en-US"/>
        </a:p>
      </dgm:t>
    </dgm:pt>
    <dgm:pt modelId="{D47E3CBB-DA0E-DD48-89F3-887F74A7F95E}" type="sibTrans" cxnId="{21A3781F-71F3-0547-9A89-CA6E803055A0}">
      <dgm:prSet/>
      <dgm:spPr/>
      <dgm:t>
        <a:bodyPr/>
        <a:lstStyle/>
        <a:p>
          <a:endParaRPr lang="en-US"/>
        </a:p>
      </dgm:t>
    </dgm:pt>
    <dgm:pt modelId="{29146FB5-537E-0740-968C-643D42BA0DED}" type="pres">
      <dgm:prSet presAssocID="{AF8B11CC-22FA-A747-9DE0-56CEBAC6C65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EBAE2F3-18B6-C147-92E5-D7091FA7A4C6}" type="pres">
      <dgm:prSet presAssocID="{AF8B11CC-22FA-A747-9DE0-56CEBAC6C65B}" presName="arrowNode" presStyleLbl="node1" presStyleIdx="0" presStyleCnt="1"/>
      <dgm:spPr/>
    </dgm:pt>
    <dgm:pt modelId="{1D58731A-79CD-5B4A-B0D1-4BB8529571A7}" type="pres">
      <dgm:prSet presAssocID="{CBBF864A-4FA0-5E43-B8C1-CC15F4B1A242}" presName="txNode1" presStyleLbl="revTx" presStyleIdx="0" presStyleCnt="7" custScaleX="125417" custScaleY="72415" custLinFactNeighborX="-1339" custLinFactNeighborY="-14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2B72-2637-C64A-8B1F-442E61EC9FF6}" type="pres">
      <dgm:prSet presAssocID="{B2154E30-78F5-F742-98D7-688374144C53}" presName="txNode2" presStyleLbl="revTx" presStyleIdx="1" presStyleCnt="7" custScaleX="127027" custLinFactNeighborX="-9428" custLinFactNeighborY="-46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A3F9B-7848-7642-BBCE-15D1607CEC23}" type="pres">
      <dgm:prSet presAssocID="{65B3C7B9-269C-4140-833F-3DEDCDD63539}" presName="dotNode2" presStyleCnt="0"/>
      <dgm:spPr/>
    </dgm:pt>
    <dgm:pt modelId="{FE1449EF-51A7-E24B-87FE-6CF0A64D97CD}" type="pres">
      <dgm:prSet presAssocID="{65B3C7B9-269C-4140-833F-3DEDCDD63539}" presName="dotRepeatNode" presStyleLbl="fgShp" presStyleIdx="0" presStyleCnt="5"/>
      <dgm:spPr/>
      <dgm:t>
        <a:bodyPr/>
        <a:lstStyle/>
        <a:p>
          <a:endParaRPr lang="en-US"/>
        </a:p>
      </dgm:t>
    </dgm:pt>
    <dgm:pt modelId="{E5CDFB8D-9C71-2844-B3D7-E6C3571ED625}" type="pres">
      <dgm:prSet presAssocID="{7B4C86C7-3B72-9D4D-8382-BC4C11F8D9FD}" presName="txNode3" presStyleLbl="revTx" presStyleIdx="2" presStyleCnt="7" custScaleX="184057" custLinFactNeighborX="-37483" custLinFactNeighborY="4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71254-610E-A04D-BD87-032EA9854242}" type="pres">
      <dgm:prSet presAssocID="{7F1EF53C-4768-7E4D-847C-38D557E2D161}" presName="dotNode3" presStyleCnt="0"/>
      <dgm:spPr/>
    </dgm:pt>
    <dgm:pt modelId="{CBB693D8-175F-0842-B1E4-37909A1DA41A}" type="pres">
      <dgm:prSet presAssocID="{7F1EF53C-4768-7E4D-847C-38D557E2D161}" presName="dotRepeatNode" presStyleLbl="fgShp" presStyleIdx="1" presStyleCnt="5"/>
      <dgm:spPr/>
      <dgm:t>
        <a:bodyPr/>
        <a:lstStyle/>
        <a:p>
          <a:endParaRPr lang="en-US"/>
        </a:p>
      </dgm:t>
    </dgm:pt>
    <dgm:pt modelId="{72AB863B-8797-FE4A-94B6-9201CE63BC40}" type="pres">
      <dgm:prSet presAssocID="{CC60B57E-2F76-AC41-8A6C-5C8F902C9179}" presName="txNode4" presStyleLbl="revTx" presStyleIdx="3" presStyleCnt="7" custScaleX="203030" custLinFactNeighborX="50327" custLinFactNeighborY="-17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5E9CD-B108-D340-B93D-EE7206F96566}" type="pres">
      <dgm:prSet presAssocID="{48E610CB-7D1F-0D4E-8658-740B34A08129}" presName="dotNode4" presStyleCnt="0"/>
      <dgm:spPr/>
    </dgm:pt>
    <dgm:pt modelId="{B0374B6B-AD82-274D-AEB8-B991B87882AB}" type="pres">
      <dgm:prSet presAssocID="{48E610CB-7D1F-0D4E-8658-740B34A08129}" presName="dotRepeatNode" presStyleLbl="fgShp" presStyleIdx="2" presStyleCnt="5"/>
      <dgm:spPr/>
      <dgm:t>
        <a:bodyPr/>
        <a:lstStyle/>
        <a:p>
          <a:endParaRPr lang="en-US"/>
        </a:p>
      </dgm:t>
    </dgm:pt>
    <dgm:pt modelId="{32990076-7F3B-6747-9D93-77CB4FB6208D}" type="pres">
      <dgm:prSet presAssocID="{936EEDDA-0E07-2145-B9AE-9CFFCA5D5017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A284E-858D-F247-A4CC-C1A777BB867E}" type="pres">
      <dgm:prSet presAssocID="{E53DC434-A69F-0941-AC1C-76B642EE5932}" presName="dotNode5" presStyleCnt="0"/>
      <dgm:spPr/>
    </dgm:pt>
    <dgm:pt modelId="{360668DA-61F3-9C4C-91D9-BFB65435FFBE}" type="pres">
      <dgm:prSet presAssocID="{E53DC434-A69F-0941-AC1C-76B642EE5932}" presName="dotRepeatNode" presStyleLbl="fgShp" presStyleIdx="3" presStyleCnt="5"/>
      <dgm:spPr/>
      <dgm:t>
        <a:bodyPr/>
        <a:lstStyle/>
        <a:p>
          <a:endParaRPr lang="en-US"/>
        </a:p>
      </dgm:t>
    </dgm:pt>
    <dgm:pt modelId="{1A56B6B6-53E3-A443-A98A-B2CC6D2A40E8}" type="pres">
      <dgm:prSet presAssocID="{253FD53D-756D-074A-B1F0-6FD6E4921217}" presName="txNode6" presStyleLbl="revTx" presStyleIdx="5" presStyleCnt="7" custScaleX="256809" custLinFactNeighborX="90787" custLinFactNeighborY="-27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5FB5-CC2C-7A4B-BAD4-4B0BF85C35B8}" type="pres">
      <dgm:prSet presAssocID="{51173474-A47E-F441-BB00-DB48D4CCD32A}" presName="dotNode6" presStyleCnt="0"/>
      <dgm:spPr/>
    </dgm:pt>
    <dgm:pt modelId="{CB7E0BBD-4FFF-6D4D-BE33-F4C4A1633CBB}" type="pres">
      <dgm:prSet presAssocID="{51173474-A47E-F441-BB00-DB48D4CCD32A}" presName="dotRepeatNode" presStyleLbl="fgShp" presStyleIdx="4" presStyleCnt="5"/>
      <dgm:spPr/>
      <dgm:t>
        <a:bodyPr/>
        <a:lstStyle/>
        <a:p>
          <a:endParaRPr lang="en-US"/>
        </a:p>
      </dgm:t>
    </dgm:pt>
    <dgm:pt modelId="{F5D80A17-6A6D-654C-ABFC-0F4385CD92B9}" type="pres">
      <dgm:prSet presAssocID="{A84BEBAA-6F1F-EB4E-B5CC-B47CC185B5AF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6841B-A4B1-3345-8E54-C173178E0EA6}" srcId="{AF8B11CC-22FA-A747-9DE0-56CEBAC6C65B}" destId="{CBBF864A-4FA0-5E43-B8C1-CC15F4B1A242}" srcOrd="0" destOrd="0" parTransId="{46F32FAF-DA00-6449-8498-C1E5A4ACCEE7}" sibTransId="{B942D8AB-5B0A-C548-8D4E-7DB0E4E3E1DF}"/>
    <dgm:cxn modelId="{AE0FFBEF-F60F-CE49-8252-265E74093000}" type="presOf" srcId="{936EEDDA-0E07-2145-B9AE-9CFFCA5D5017}" destId="{32990076-7F3B-6747-9D93-77CB4FB6208D}" srcOrd="0" destOrd="0" presId="urn:microsoft.com/office/officeart/2009/3/layout/DescendingProcess"/>
    <dgm:cxn modelId="{B075F812-FCED-084A-BFB5-C066EC3CA911}" type="presOf" srcId="{A84BEBAA-6F1F-EB4E-B5CC-B47CC185B5AF}" destId="{F5D80A17-6A6D-654C-ABFC-0F4385CD92B9}" srcOrd="0" destOrd="0" presId="urn:microsoft.com/office/officeart/2009/3/layout/DescendingProcess"/>
    <dgm:cxn modelId="{B6A9815E-BF7F-AE41-AC51-BE6EFD9E6878}" srcId="{AF8B11CC-22FA-A747-9DE0-56CEBAC6C65B}" destId="{CC60B57E-2F76-AC41-8A6C-5C8F902C9179}" srcOrd="3" destOrd="0" parTransId="{09B9DF30-6F1B-7B46-97D9-3AB0D54AB2DE}" sibTransId="{48E610CB-7D1F-0D4E-8658-740B34A08129}"/>
    <dgm:cxn modelId="{1AA7030F-68CE-B54C-92BE-4368A13FB7EA}" srcId="{AF8B11CC-22FA-A747-9DE0-56CEBAC6C65B}" destId="{253FD53D-756D-074A-B1F0-6FD6E4921217}" srcOrd="5" destOrd="0" parTransId="{3DF5C305-2E12-814A-B214-7360D2F32FFD}" sibTransId="{51173474-A47E-F441-BB00-DB48D4CCD32A}"/>
    <dgm:cxn modelId="{28C96097-E4AE-7143-86EB-76E824AFF613}" type="presOf" srcId="{7F1EF53C-4768-7E4D-847C-38D557E2D161}" destId="{CBB693D8-175F-0842-B1E4-37909A1DA41A}" srcOrd="0" destOrd="0" presId="urn:microsoft.com/office/officeart/2009/3/layout/DescendingProcess"/>
    <dgm:cxn modelId="{A82A2091-9A84-584F-AB4B-23EA5BB30D99}" type="presOf" srcId="{CC60B57E-2F76-AC41-8A6C-5C8F902C9179}" destId="{72AB863B-8797-FE4A-94B6-9201CE63BC40}" srcOrd="0" destOrd="0" presId="urn:microsoft.com/office/officeart/2009/3/layout/DescendingProcess"/>
    <dgm:cxn modelId="{1E72A2D5-88FF-9E43-813C-0D6D85623A5C}" type="presOf" srcId="{253FD53D-756D-074A-B1F0-6FD6E4921217}" destId="{1A56B6B6-53E3-A443-A98A-B2CC6D2A40E8}" srcOrd="0" destOrd="0" presId="urn:microsoft.com/office/officeart/2009/3/layout/DescendingProcess"/>
    <dgm:cxn modelId="{772132BA-4C52-B944-98E4-06A41F3A2340}" type="presOf" srcId="{B2154E30-78F5-F742-98D7-688374144C53}" destId="{49E92B72-2637-C64A-8B1F-442E61EC9FF6}" srcOrd="0" destOrd="0" presId="urn:microsoft.com/office/officeart/2009/3/layout/DescendingProcess"/>
    <dgm:cxn modelId="{F60B54A0-33BF-8B4F-A6A2-3F4D2E0ACCAD}" type="presOf" srcId="{7B4C86C7-3B72-9D4D-8382-BC4C11F8D9FD}" destId="{E5CDFB8D-9C71-2844-B3D7-E6C3571ED625}" srcOrd="0" destOrd="0" presId="urn:microsoft.com/office/officeart/2009/3/layout/DescendingProcess"/>
    <dgm:cxn modelId="{1CE8D425-6005-4741-B100-F2BCA900ED8D}" type="presOf" srcId="{CBBF864A-4FA0-5E43-B8C1-CC15F4B1A242}" destId="{1D58731A-79CD-5B4A-B0D1-4BB8529571A7}" srcOrd="0" destOrd="0" presId="urn:microsoft.com/office/officeart/2009/3/layout/DescendingProcess"/>
    <dgm:cxn modelId="{2AF45216-384C-594C-B99C-6DED02584D04}" type="presOf" srcId="{48E610CB-7D1F-0D4E-8658-740B34A08129}" destId="{B0374B6B-AD82-274D-AEB8-B991B87882AB}" srcOrd="0" destOrd="0" presId="urn:microsoft.com/office/officeart/2009/3/layout/DescendingProcess"/>
    <dgm:cxn modelId="{A635B743-9A3B-D241-83AB-1737D3DC1F5F}" srcId="{AF8B11CC-22FA-A747-9DE0-56CEBAC6C65B}" destId="{B2154E30-78F5-F742-98D7-688374144C53}" srcOrd="1" destOrd="0" parTransId="{7DE9C931-571A-2C41-A0FB-66B8980DB80D}" sibTransId="{65B3C7B9-269C-4140-833F-3DEDCDD63539}"/>
    <dgm:cxn modelId="{0E7F0771-32B6-8244-9A42-668EEDC425C3}" type="presOf" srcId="{65B3C7B9-269C-4140-833F-3DEDCDD63539}" destId="{FE1449EF-51A7-E24B-87FE-6CF0A64D97CD}" srcOrd="0" destOrd="0" presId="urn:microsoft.com/office/officeart/2009/3/layout/DescendingProcess"/>
    <dgm:cxn modelId="{4753ACD7-E205-F945-B06A-36C11DE856AC}" srcId="{AF8B11CC-22FA-A747-9DE0-56CEBAC6C65B}" destId="{7B4C86C7-3B72-9D4D-8382-BC4C11F8D9FD}" srcOrd="2" destOrd="0" parTransId="{36A5E18D-55BE-2941-B8E0-2B296851A7D2}" sibTransId="{7F1EF53C-4768-7E4D-847C-38D557E2D161}"/>
    <dgm:cxn modelId="{F8DC4782-6DBF-7044-9028-BCA55D82A1D0}" type="presOf" srcId="{AF8B11CC-22FA-A747-9DE0-56CEBAC6C65B}" destId="{29146FB5-537E-0740-968C-643D42BA0DED}" srcOrd="0" destOrd="0" presId="urn:microsoft.com/office/officeart/2009/3/layout/DescendingProcess"/>
    <dgm:cxn modelId="{5CC47493-C981-B74D-A699-FF68F17A2069}" srcId="{AF8B11CC-22FA-A747-9DE0-56CEBAC6C65B}" destId="{936EEDDA-0E07-2145-B9AE-9CFFCA5D5017}" srcOrd="4" destOrd="0" parTransId="{40291E3A-0002-314F-9B06-0479B8E05A02}" sibTransId="{E53DC434-A69F-0941-AC1C-76B642EE5932}"/>
    <dgm:cxn modelId="{7FEAF309-1A47-284E-943F-438FD5276A10}" type="presOf" srcId="{51173474-A47E-F441-BB00-DB48D4CCD32A}" destId="{CB7E0BBD-4FFF-6D4D-BE33-F4C4A1633CBB}" srcOrd="0" destOrd="0" presId="urn:microsoft.com/office/officeart/2009/3/layout/DescendingProcess"/>
    <dgm:cxn modelId="{21A3781F-71F3-0547-9A89-CA6E803055A0}" srcId="{AF8B11CC-22FA-A747-9DE0-56CEBAC6C65B}" destId="{A84BEBAA-6F1F-EB4E-B5CC-B47CC185B5AF}" srcOrd="6" destOrd="0" parTransId="{44089870-6157-184A-8BEF-737665003896}" sibTransId="{D47E3CBB-DA0E-DD48-89F3-887F74A7F95E}"/>
    <dgm:cxn modelId="{D43BA1C6-3017-FA4E-B257-AC6547B08007}" type="presOf" srcId="{E53DC434-A69F-0941-AC1C-76B642EE5932}" destId="{360668DA-61F3-9C4C-91D9-BFB65435FFBE}" srcOrd="0" destOrd="0" presId="urn:microsoft.com/office/officeart/2009/3/layout/DescendingProcess"/>
    <dgm:cxn modelId="{C604190B-E909-B642-8224-E444DB6F51EB}" type="presParOf" srcId="{29146FB5-537E-0740-968C-643D42BA0DED}" destId="{DEBAE2F3-18B6-C147-92E5-D7091FA7A4C6}" srcOrd="0" destOrd="0" presId="urn:microsoft.com/office/officeart/2009/3/layout/DescendingProcess"/>
    <dgm:cxn modelId="{FF97B911-D571-774A-A075-C667BB87D857}" type="presParOf" srcId="{29146FB5-537E-0740-968C-643D42BA0DED}" destId="{1D58731A-79CD-5B4A-B0D1-4BB8529571A7}" srcOrd="1" destOrd="0" presId="urn:microsoft.com/office/officeart/2009/3/layout/DescendingProcess"/>
    <dgm:cxn modelId="{FE8E4654-E972-F940-A44B-DE04F75E55D6}" type="presParOf" srcId="{29146FB5-537E-0740-968C-643D42BA0DED}" destId="{49E92B72-2637-C64A-8B1F-442E61EC9FF6}" srcOrd="2" destOrd="0" presId="urn:microsoft.com/office/officeart/2009/3/layout/DescendingProcess"/>
    <dgm:cxn modelId="{0BCD433F-29EF-AF44-9F80-F2160FF0621C}" type="presParOf" srcId="{29146FB5-537E-0740-968C-643D42BA0DED}" destId="{443A3F9B-7848-7642-BBCE-15D1607CEC23}" srcOrd="3" destOrd="0" presId="urn:microsoft.com/office/officeart/2009/3/layout/DescendingProcess"/>
    <dgm:cxn modelId="{B199F544-A19E-C847-B2D4-F3ACEB8DCCB6}" type="presParOf" srcId="{443A3F9B-7848-7642-BBCE-15D1607CEC23}" destId="{FE1449EF-51A7-E24B-87FE-6CF0A64D97CD}" srcOrd="0" destOrd="0" presId="urn:microsoft.com/office/officeart/2009/3/layout/DescendingProcess"/>
    <dgm:cxn modelId="{D135FB3E-A648-0E4A-A6E3-F49BAAF18461}" type="presParOf" srcId="{29146FB5-537E-0740-968C-643D42BA0DED}" destId="{E5CDFB8D-9C71-2844-B3D7-E6C3571ED625}" srcOrd="4" destOrd="0" presId="urn:microsoft.com/office/officeart/2009/3/layout/DescendingProcess"/>
    <dgm:cxn modelId="{85E608CE-1BC7-3E43-9CA8-ED2A0A375DA7}" type="presParOf" srcId="{29146FB5-537E-0740-968C-643D42BA0DED}" destId="{D8B71254-610E-A04D-BD87-032EA9854242}" srcOrd="5" destOrd="0" presId="urn:microsoft.com/office/officeart/2009/3/layout/DescendingProcess"/>
    <dgm:cxn modelId="{77000332-4988-AA4B-AD04-E46842DE60A6}" type="presParOf" srcId="{D8B71254-610E-A04D-BD87-032EA9854242}" destId="{CBB693D8-175F-0842-B1E4-37909A1DA41A}" srcOrd="0" destOrd="0" presId="urn:microsoft.com/office/officeart/2009/3/layout/DescendingProcess"/>
    <dgm:cxn modelId="{8A7DF7C1-DF70-F544-90DB-C99D042C4975}" type="presParOf" srcId="{29146FB5-537E-0740-968C-643D42BA0DED}" destId="{72AB863B-8797-FE4A-94B6-9201CE63BC40}" srcOrd="6" destOrd="0" presId="urn:microsoft.com/office/officeart/2009/3/layout/DescendingProcess"/>
    <dgm:cxn modelId="{396D501E-A02D-3947-8661-F1B8520B50CB}" type="presParOf" srcId="{29146FB5-537E-0740-968C-643D42BA0DED}" destId="{BFF5E9CD-B108-D340-B93D-EE7206F96566}" srcOrd="7" destOrd="0" presId="urn:microsoft.com/office/officeart/2009/3/layout/DescendingProcess"/>
    <dgm:cxn modelId="{2D8243EE-8D1E-E949-BCDB-23C687B50C00}" type="presParOf" srcId="{BFF5E9CD-B108-D340-B93D-EE7206F96566}" destId="{B0374B6B-AD82-274D-AEB8-B991B87882AB}" srcOrd="0" destOrd="0" presId="urn:microsoft.com/office/officeart/2009/3/layout/DescendingProcess"/>
    <dgm:cxn modelId="{34D6481E-CFEC-B341-A578-0A7AB9655793}" type="presParOf" srcId="{29146FB5-537E-0740-968C-643D42BA0DED}" destId="{32990076-7F3B-6747-9D93-77CB4FB6208D}" srcOrd="8" destOrd="0" presId="urn:microsoft.com/office/officeart/2009/3/layout/DescendingProcess"/>
    <dgm:cxn modelId="{1D0DC7C8-40A8-3E41-A3AD-A4BB5C898966}" type="presParOf" srcId="{29146FB5-537E-0740-968C-643D42BA0DED}" destId="{56FA284E-858D-F247-A4CC-C1A777BB867E}" srcOrd="9" destOrd="0" presId="urn:microsoft.com/office/officeart/2009/3/layout/DescendingProcess"/>
    <dgm:cxn modelId="{AC4720A2-5054-384F-88A8-AEDF4BA4EAF6}" type="presParOf" srcId="{56FA284E-858D-F247-A4CC-C1A777BB867E}" destId="{360668DA-61F3-9C4C-91D9-BFB65435FFBE}" srcOrd="0" destOrd="0" presId="urn:microsoft.com/office/officeart/2009/3/layout/DescendingProcess"/>
    <dgm:cxn modelId="{848360AC-447A-924D-A6B6-4E12D640B90E}" type="presParOf" srcId="{29146FB5-537E-0740-968C-643D42BA0DED}" destId="{1A56B6B6-53E3-A443-A98A-B2CC6D2A40E8}" srcOrd="10" destOrd="0" presId="urn:microsoft.com/office/officeart/2009/3/layout/DescendingProcess"/>
    <dgm:cxn modelId="{1DA1F030-4796-E641-AB26-7C6E2B698A53}" type="presParOf" srcId="{29146FB5-537E-0740-968C-643D42BA0DED}" destId="{4B8B5FB5-CC2C-7A4B-BAD4-4B0BF85C35B8}" srcOrd="11" destOrd="0" presId="urn:microsoft.com/office/officeart/2009/3/layout/DescendingProcess"/>
    <dgm:cxn modelId="{4BD968EF-1C98-1A49-81CF-8C21CDF735D8}" type="presParOf" srcId="{4B8B5FB5-CC2C-7A4B-BAD4-4B0BF85C35B8}" destId="{CB7E0BBD-4FFF-6D4D-BE33-F4C4A1633CBB}" srcOrd="0" destOrd="0" presId="urn:microsoft.com/office/officeart/2009/3/layout/DescendingProcess"/>
    <dgm:cxn modelId="{9751CD0D-6B26-1741-8776-12F5A0E298D8}" type="presParOf" srcId="{29146FB5-537E-0740-968C-643D42BA0DED}" destId="{F5D80A17-6A6D-654C-ABFC-0F4385CD92B9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6617-96F3-4EF4-A85D-3A777AE24DC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CA41-A842-4A6C-9831-AF104766A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CA41-A842-4A6C-9831-AF104766A6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CA41-A842-4A6C-9831-AF104766A6D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ACEi</a:t>
            </a:r>
            <a:r>
              <a:rPr lang="en-US" dirty="0" smtClean="0"/>
              <a:t> and ARBs haven’t been proven</a:t>
            </a:r>
            <a:r>
              <a:rPr lang="en-US" baseline="0" dirty="0" smtClean="0"/>
              <a:t> to prevent albuminuria in pts without albuminuria</a:t>
            </a:r>
            <a:endParaRPr lang="en-US" dirty="0" smtClean="0"/>
          </a:p>
          <a:p>
            <a:r>
              <a:rPr lang="en-US" dirty="0" smtClean="0"/>
              <a:t>Thiazides may have adverse effect on glucose metabolism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CA41-A842-4A6C-9831-AF104766A6D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C5C242-9A4B-4FA9-A1C8-7FA5BBF81F9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860F7D8-7214-48D4-A2B9-29ABCB764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norityhealth.hhs.gov/omh/browse.aspx?lvl=4&amp;lvlID=33" TargetMode="External"/><Relationship Id="rId2" Type="http://schemas.openxmlformats.org/officeDocument/2006/relationships/hyperlink" Target="http://www.cdc.gov/diabetes/data/statistics/2014StatisticsReport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norityhealth.hhs.gov/omh/browse.aspx?lvl=4&amp;lvlID=33" TargetMode="External"/><Relationship Id="rId2" Type="http://schemas.openxmlformats.org/officeDocument/2006/relationships/hyperlink" Target="http://www.cdc.gov/diabetes/data/statistics/2014StatisticsReport.html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iabetes/pubs/statsreport14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guidelines.diabetes.ca/browse/Chapter24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808976" cy="108813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Keeping </a:t>
            </a:r>
            <a:r>
              <a:rPr lang="en-US" sz="6000" b="1" dirty="0" smtClean="0"/>
              <a:t>UP</a:t>
            </a:r>
            <a:r>
              <a:rPr lang="en-US" dirty="0" smtClean="0"/>
              <a:t> on Diabetic</a:t>
            </a:r>
            <a:br>
              <a:rPr lang="en-US" dirty="0" smtClean="0"/>
            </a:br>
            <a:r>
              <a:rPr lang="en-US" dirty="0" smtClean="0"/>
              <a:t>Medications and Complications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1905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</a:pPr>
            <a:r>
              <a:rPr lang="en-US" sz="1600" b="1" cap="all" spc="250" dirty="0">
                <a:solidFill>
                  <a:srgbClr val="646B86"/>
                </a:solidFill>
                <a:latin typeface="Georgia"/>
              </a:rPr>
              <a:t>Kailee fretland, pharmd, bcps, ncps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</a:pPr>
            <a:r>
              <a:rPr lang="en-US" sz="1600" b="1" cap="all" spc="250" dirty="0" smtClean="0">
                <a:solidFill>
                  <a:srgbClr val="646B86"/>
                </a:solidFill>
                <a:latin typeface="Georgia"/>
              </a:rPr>
              <a:t>Commander USPHS</a:t>
            </a:r>
            <a:endParaRPr lang="en-US" sz="1600" b="1" cap="all" spc="250" dirty="0">
              <a:solidFill>
                <a:srgbClr val="646B86"/>
              </a:solidFill>
              <a:latin typeface="Georgia"/>
            </a:endParaRPr>
          </a:p>
          <a:p>
            <a:pPr lvl="0">
              <a:spcBef>
                <a:spcPct val="20000"/>
              </a:spcBef>
              <a:buClr>
                <a:srgbClr val="D16349"/>
              </a:buClr>
            </a:pPr>
            <a:r>
              <a:rPr lang="en-US" sz="1600" b="1" cap="all" spc="250" dirty="0">
                <a:solidFill>
                  <a:srgbClr val="646B86"/>
                </a:solidFill>
                <a:latin typeface="Georgia"/>
              </a:rPr>
              <a:t>Clinical pharmacist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</a:pPr>
            <a:r>
              <a:rPr lang="en-US" sz="1600" b="1" cap="all" spc="250" dirty="0">
                <a:solidFill>
                  <a:srgbClr val="646B86"/>
                </a:solidFill>
                <a:latin typeface="Georgia"/>
              </a:rPr>
              <a:t>Red lake service unit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</a:pPr>
            <a:r>
              <a:rPr lang="en-US" sz="1600" b="1" cap="all" spc="250" dirty="0">
                <a:solidFill>
                  <a:srgbClr val="646B86"/>
                </a:solidFill>
                <a:latin typeface="Georgia"/>
              </a:rPr>
              <a:t>Red lake, </a:t>
            </a:r>
            <a:r>
              <a:rPr lang="en-US" sz="1600" b="1" cap="all" spc="250" dirty="0" smtClean="0">
                <a:solidFill>
                  <a:srgbClr val="646B86"/>
                </a:solidFill>
                <a:latin typeface="Georgia"/>
              </a:rPr>
              <a:t>Minnesota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</a:pPr>
            <a:endParaRPr lang="en-US" sz="1600" b="1" cap="all" spc="250" dirty="0">
              <a:solidFill>
                <a:srgbClr val="646B86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4" y="533400"/>
            <a:ext cx="8574087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Goals of Diabetes Management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Blood Pressure</a:t>
            </a:r>
          </a:p>
          <a:p>
            <a:pPr lvl="1"/>
            <a:r>
              <a:rPr lang="en-US" dirty="0" smtClean="0"/>
              <a:t>BP &lt;150/90 mmHg for </a:t>
            </a:r>
            <a:r>
              <a:rPr lang="en-US" u="sng" dirty="0" smtClean="0"/>
              <a:t>&gt;</a:t>
            </a:r>
            <a:r>
              <a:rPr lang="en-US" dirty="0" smtClean="0"/>
              <a:t>60 years old; &lt;140/90 mmHg for everyone else (</a:t>
            </a:r>
            <a:r>
              <a:rPr lang="en-US" i="1" dirty="0" smtClean="0"/>
              <a:t>change</a:t>
            </a:r>
            <a:r>
              <a:rPr lang="en-US" dirty="0" smtClean="0"/>
              <a:t> in 2015 by ADA to match with JNC8) </a:t>
            </a:r>
          </a:p>
          <a:p>
            <a:pPr lvl="1"/>
            <a:r>
              <a:rPr lang="en-US" dirty="0" smtClean="0"/>
              <a:t>For younger patients consider treating to &lt;130/80 to prevent long term complications</a:t>
            </a:r>
          </a:p>
          <a:p>
            <a:r>
              <a:rPr lang="en-US" dirty="0" smtClean="0"/>
              <a:t>ASCVD</a:t>
            </a:r>
          </a:p>
          <a:p>
            <a:pPr lvl="1"/>
            <a:r>
              <a:rPr lang="en-US" dirty="0" smtClean="0"/>
              <a:t>No specific LDL-C, HDL-C, or TG goal are currently recommended </a:t>
            </a:r>
          </a:p>
          <a:p>
            <a:pPr lvl="1"/>
            <a:r>
              <a:rPr lang="en-US" dirty="0" smtClean="0"/>
              <a:t>Lowering LDL-C by 30%-49% in pt with diabetes 40-75 years old and by at east 50% if 10-year risk of cardiovascular event is &gt;7.5% (ACC/AHA 2013)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7" y="228601"/>
            <a:ext cx="8420103" cy="639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229599" cy="41165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Insulin Deficiency- lack of secretion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Insulin Resistance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Glucagon Secretion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Increased gastric motility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Decrease GLP/GIP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Amylin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Pepitide-YY</a:t>
            </a:r>
          </a:p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Leptin &amp; Ghrelin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DC54-228F-4721-882D-53EB62A6B5C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82575" y="6510338"/>
            <a:ext cx="2582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383" tIns="44691" rIns="89383" bIns="44691">
            <a:spAutoFit/>
          </a:bodyPr>
          <a:lstStyle>
            <a:lvl1pPr defTabSz="893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937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937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937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937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9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charset="0"/>
              </a:rPr>
              <a:t>Diabetes </a:t>
            </a:r>
            <a:r>
              <a:rPr lang="en-US" altLang="en-US" sz="1200" dirty="0">
                <a:latin typeface="Verdana" charset="0"/>
              </a:rPr>
              <a:t>44: 1249-1258, 1995</a:t>
            </a:r>
            <a:endParaRPr lang="en-US" altLang="en-US" sz="1200" dirty="0">
              <a:solidFill>
                <a:srgbClr val="66FF33"/>
              </a:solidFill>
              <a:latin typeface="Verdana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7373938" y="6550025"/>
            <a:ext cx="63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ea typeface="+mn-ea"/>
              </a:rPr>
              <a:t>10/22/02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11500" y="5580063"/>
            <a:ext cx="29289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383" tIns="44691" rIns="89383" bIns="44691">
            <a:spAutoFit/>
          </a:bodyPr>
          <a:lstStyle/>
          <a:p>
            <a:pPr algn="ctr" defTabSz="893763">
              <a:defRPr/>
            </a:pPr>
            <a:r>
              <a:rPr lang="en-US" altLang="en-US" sz="2300" dirty="0">
                <a:latin typeface="+mn-lt"/>
                <a:ea typeface="+mn-ea"/>
              </a:rPr>
              <a:t>Years After Diagnosis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-947737" y="3376613"/>
            <a:ext cx="35893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383" tIns="44691" rIns="89383" bIns="44691">
            <a:spAutoFit/>
          </a:bodyPr>
          <a:lstStyle/>
          <a:p>
            <a:pPr defTabSz="893763">
              <a:defRPr/>
            </a:pPr>
            <a:r>
              <a:rPr lang="en-US" altLang="en-US" sz="2400" dirty="0">
                <a:latin typeface="+mn-lt"/>
                <a:ea typeface="+mn-ea"/>
                <a:sym typeface="Symbol" pitchFamily="18" charset="2"/>
              </a:rPr>
              <a:t></a:t>
            </a:r>
            <a:r>
              <a:rPr lang="en-US" altLang="en-US" sz="2400" dirty="0">
                <a:latin typeface="+mn-lt"/>
                <a:ea typeface="+mn-ea"/>
              </a:rPr>
              <a:t>-Cell Function  (% </a:t>
            </a:r>
            <a:r>
              <a:rPr lang="en-US" altLang="en-US" sz="2400" dirty="0">
                <a:latin typeface="+mn-lt"/>
                <a:ea typeface="+mn-ea"/>
                <a:sym typeface="Symbol" pitchFamily="18" charset="2"/>
              </a:rPr>
              <a:t></a:t>
            </a:r>
            <a:r>
              <a:rPr lang="en-US" altLang="en-US" sz="2400" dirty="0">
                <a:latin typeface="+mn-lt"/>
                <a:ea typeface="+mn-ea"/>
              </a:rPr>
              <a:t>)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489075" y="2776538"/>
            <a:ext cx="6359525" cy="2425700"/>
          </a:xfrm>
          <a:prstGeom prst="line">
            <a:avLst/>
          </a:prstGeom>
          <a:noFill/>
          <a:ln w="47625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blackWhite">
          <a:xfrm>
            <a:off x="1819275" y="4840288"/>
            <a:ext cx="803275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383" tIns="44691" rIns="89383" bIns="44691">
            <a:spAutoFit/>
          </a:bodyPr>
          <a:lstStyle/>
          <a:p>
            <a:pPr defTabSz="893763">
              <a:spcBef>
                <a:spcPct val="50000"/>
              </a:spcBef>
              <a:defRPr/>
            </a:pPr>
            <a:r>
              <a:rPr lang="en-US" altLang="en-US" sz="1400" dirty="0">
                <a:latin typeface="+mn-lt"/>
                <a:ea typeface="+mn-ea"/>
              </a:rPr>
              <a:t>N=376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1528763" y="4046538"/>
            <a:ext cx="2870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516063" y="4654550"/>
            <a:ext cx="4687887" cy="1588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1641475" y="3733800"/>
            <a:ext cx="224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charset="0"/>
              </a:rPr>
              <a:t>51% residual secretion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1749425" y="4343400"/>
            <a:ext cx="288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charset="0"/>
              </a:rPr>
              <a:t>28% residual insulin secretion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628775" y="1828800"/>
            <a:ext cx="5876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Verdana" charset="0"/>
              </a:rPr>
              <a:t>Decline to insulin deficiency ~ 12 yrs after Dx!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62225" y="2362200"/>
            <a:ext cx="338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charset="0"/>
              </a:rPr>
              <a:t>Insulin loss starts 10 yrs before Dx.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1555750" y="2582863"/>
            <a:ext cx="1033463" cy="204787"/>
          </a:xfrm>
          <a:prstGeom prst="line">
            <a:avLst/>
          </a:prstGeom>
          <a:noFill/>
          <a:ln w="28575">
            <a:solidFill>
              <a:srgbClr val="FD353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581275" y="2752725"/>
            <a:ext cx="142699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Half gone by Dx.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3108325" y="3141663"/>
            <a:ext cx="270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charset="0"/>
              </a:rPr>
              <a:t>Insulin loss is part of T2 DM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erdana" charset="0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245225" y="2128838"/>
            <a:ext cx="1008063" cy="2743200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6163" name="Straight Connector 35"/>
          <p:cNvCxnSpPr>
            <a:cxnSpLocks noChangeShapeType="1"/>
          </p:cNvCxnSpPr>
          <p:nvPr/>
        </p:nvCxnSpPr>
        <p:spPr bwMode="auto">
          <a:xfrm rot="5400000">
            <a:off x="150019" y="3920332"/>
            <a:ext cx="2676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Straight Connector 37"/>
          <p:cNvCxnSpPr>
            <a:cxnSpLocks noChangeShapeType="1"/>
          </p:cNvCxnSpPr>
          <p:nvPr/>
        </p:nvCxnSpPr>
        <p:spPr bwMode="auto">
          <a:xfrm>
            <a:off x="1489075" y="5259388"/>
            <a:ext cx="6288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Connector 39"/>
          <p:cNvCxnSpPr>
            <a:cxnSpLocks noChangeShapeType="1"/>
          </p:cNvCxnSpPr>
          <p:nvPr/>
        </p:nvCxnSpPr>
        <p:spPr bwMode="auto">
          <a:xfrm rot="5400000">
            <a:off x="176053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Straight Connector 40"/>
          <p:cNvCxnSpPr>
            <a:cxnSpLocks noChangeShapeType="1"/>
          </p:cNvCxnSpPr>
          <p:nvPr/>
        </p:nvCxnSpPr>
        <p:spPr bwMode="auto">
          <a:xfrm rot="5400000">
            <a:off x="2309019" y="5258594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Straight Connector 41"/>
          <p:cNvCxnSpPr>
            <a:cxnSpLocks noChangeShapeType="1"/>
          </p:cNvCxnSpPr>
          <p:nvPr/>
        </p:nvCxnSpPr>
        <p:spPr bwMode="auto">
          <a:xfrm rot="5400000">
            <a:off x="2858294" y="5258594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Straight Connector 42"/>
          <p:cNvCxnSpPr>
            <a:cxnSpLocks noChangeShapeType="1"/>
          </p:cNvCxnSpPr>
          <p:nvPr/>
        </p:nvCxnSpPr>
        <p:spPr bwMode="auto">
          <a:xfrm rot="5400000">
            <a:off x="3405982" y="5258594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Straight Connector 43"/>
          <p:cNvCxnSpPr>
            <a:cxnSpLocks noChangeShapeType="1"/>
          </p:cNvCxnSpPr>
          <p:nvPr/>
        </p:nvCxnSpPr>
        <p:spPr bwMode="auto">
          <a:xfrm rot="5400000">
            <a:off x="3954463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Straight Connector 44"/>
          <p:cNvCxnSpPr>
            <a:cxnSpLocks noChangeShapeType="1"/>
          </p:cNvCxnSpPr>
          <p:nvPr/>
        </p:nvCxnSpPr>
        <p:spPr bwMode="auto">
          <a:xfrm rot="5400000">
            <a:off x="450373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Straight Connector 45"/>
          <p:cNvCxnSpPr>
            <a:cxnSpLocks noChangeShapeType="1"/>
          </p:cNvCxnSpPr>
          <p:nvPr/>
        </p:nvCxnSpPr>
        <p:spPr bwMode="auto">
          <a:xfrm rot="5400000">
            <a:off x="724693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Straight Connector 46"/>
          <p:cNvCxnSpPr>
            <a:cxnSpLocks noChangeShapeType="1"/>
          </p:cNvCxnSpPr>
          <p:nvPr/>
        </p:nvCxnSpPr>
        <p:spPr bwMode="auto">
          <a:xfrm rot="5400000">
            <a:off x="5051426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Straight Connector 47"/>
          <p:cNvCxnSpPr>
            <a:cxnSpLocks noChangeShapeType="1"/>
          </p:cNvCxnSpPr>
          <p:nvPr/>
        </p:nvCxnSpPr>
        <p:spPr bwMode="auto">
          <a:xfrm rot="5400000">
            <a:off x="5600701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Straight Connector 48"/>
          <p:cNvCxnSpPr>
            <a:cxnSpLocks noChangeShapeType="1"/>
          </p:cNvCxnSpPr>
          <p:nvPr/>
        </p:nvCxnSpPr>
        <p:spPr bwMode="auto">
          <a:xfrm rot="5400000">
            <a:off x="6149976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5" name="Straight Connector 49"/>
          <p:cNvCxnSpPr>
            <a:cxnSpLocks noChangeShapeType="1"/>
          </p:cNvCxnSpPr>
          <p:nvPr/>
        </p:nvCxnSpPr>
        <p:spPr bwMode="auto">
          <a:xfrm rot="5400000">
            <a:off x="6697663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6" name="Straight Connector 52"/>
          <p:cNvCxnSpPr>
            <a:cxnSpLocks noChangeShapeType="1"/>
          </p:cNvCxnSpPr>
          <p:nvPr/>
        </p:nvCxnSpPr>
        <p:spPr bwMode="auto">
          <a:xfrm rot="5400000">
            <a:off x="2025651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7" name="Straight Connector 53"/>
          <p:cNvCxnSpPr>
            <a:cxnSpLocks noChangeShapeType="1"/>
          </p:cNvCxnSpPr>
          <p:nvPr/>
        </p:nvCxnSpPr>
        <p:spPr bwMode="auto">
          <a:xfrm rot="5400000">
            <a:off x="2574926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8" name="Straight Connector 54"/>
          <p:cNvCxnSpPr>
            <a:cxnSpLocks noChangeShapeType="1"/>
          </p:cNvCxnSpPr>
          <p:nvPr/>
        </p:nvCxnSpPr>
        <p:spPr bwMode="auto">
          <a:xfrm rot="5400000">
            <a:off x="3124201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9" name="Straight Connector 55"/>
          <p:cNvCxnSpPr>
            <a:cxnSpLocks noChangeShapeType="1"/>
          </p:cNvCxnSpPr>
          <p:nvPr/>
        </p:nvCxnSpPr>
        <p:spPr bwMode="auto">
          <a:xfrm rot="5400000">
            <a:off x="367188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Straight Connector 56"/>
          <p:cNvCxnSpPr>
            <a:cxnSpLocks noChangeShapeType="1"/>
          </p:cNvCxnSpPr>
          <p:nvPr/>
        </p:nvCxnSpPr>
        <p:spPr bwMode="auto">
          <a:xfrm rot="5400000">
            <a:off x="4221163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1" name="Straight Connector 57"/>
          <p:cNvCxnSpPr>
            <a:cxnSpLocks noChangeShapeType="1"/>
          </p:cNvCxnSpPr>
          <p:nvPr/>
        </p:nvCxnSpPr>
        <p:spPr bwMode="auto">
          <a:xfrm rot="5400000">
            <a:off x="477043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2" name="Straight Connector 58"/>
          <p:cNvCxnSpPr>
            <a:cxnSpLocks noChangeShapeType="1"/>
          </p:cNvCxnSpPr>
          <p:nvPr/>
        </p:nvCxnSpPr>
        <p:spPr bwMode="auto">
          <a:xfrm rot="5400000">
            <a:off x="7513638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3" name="Straight Connector 59"/>
          <p:cNvCxnSpPr>
            <a:cxnSpLocks noChangeShapeType="1"/>
          </p:cNvCxnSpPr>
          <p:nvPr/>
        </p:nvCxnSpPr>
        <p:spPr bwMode="auto">
          <a:xfrm rot="5400000">
            <a:off x="5318126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4" name="Straight Connector 60"/>
          <p:cNvCxnSpPr>
            <a:cxnSpLocks noChangeShapeType="1"/>
          </p:cNvCxnSpPr>
          <p:nvPr/>
        </p:nvCxnSpPr>
        <p:spPr bwMode="auto">
          <a:xfrm rot="5400000">
            <a:off x="5867401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" name="Straight Connector 61"/>
          <p:cNvCxnSpPr>
            <a:cxnSpLocks noChangeShapeType="1"/>
          </p:cNvCxnSpPr>
          <p:nvPr/>
        </p:nvCxnSpPr>
        <p:spPr bwMode="auto">
          <a:xfrm rot="5400000">
            <a:off x="6416676" y="5257800"/>
            <a:ext cx="1254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6" name="Straight Connector 62"/>
          <p:cNvCxnSpPr>
            <a:cxnSpLocks noChangeShapeType="1"/>
          </p:cNvCxnSpPr>
          <p:nvPr/>
        </p:nvCxnSpPr>
        <p:spPr bwMode="auto">
          <a:xfrm rot="5400000">
            <a:off x="6964363" y="5257800"/>
            <a:ext cx="1254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7" name="Straight Connector 64"/>
          <p:cNvCxnSpPr>
            <a:cxnSpLocks noChangeShapeType="1"/>
          </p:cNvCxnSpPr>
          <p:nvPr/>
        </p:nvCxnSpPr>
        <p:spPr bwMode="auto">
          <a:xfrm>
            <a:off x="1371600" y="4821238"/>
            <a:ext cx="26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8" name="Straight Connector 66"/>
          <p:cNvCxnSpPr>
            <a:cxnSpLocks noChangeShapeType="1"/>
          </p:cNvCxnSpPr>
          <p:nvPr/>
        </p:nvCxnSpPr>
        <p:spPr bwMode="auto">
          <a:xfrm>
            <a:off x="1371600" y="2644775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9" name="Straight Connector 67"/>
          <p:cNvCxnSpPr>
            <a:cxnSpLocks noChangeShapeType="1"/>
          </p:cNvCxnSpPr>
          <p:nvPr/>
        </p:nvCxnSpPr>
        <p:spPr bwMode="auto">
          <a:xfrm>
            <a:off x="1371600" y="373380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0" name="Straight Connector 68"/>
          <p:cNvCxnSpPr>
            <a:cxnSpLocks noChangeShapeType="1"/>
          </p:cNvCxnSpPr>
          <p:nvPr/>
        </p:nvCxnSpPr>
        <p:spPr bwMode="auto">
          <a:xfrm>
            <a:off x="1371600" y="4278313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1" name="Straight Connector 69"/>
          <p:cNvCxnSpPr>
            <a:cxnSpLocks noChangeShapeType="1"/>
          </p:cNvCxnSpPr>
          <p:nvPr/>
        </p:nvCxnSpPr>
        <p:spPr bwMode="auto">
          <a:xfrm>
            <a:off x="1371600" y="3189288"/>
            <a:ext cx="266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1125538" y="5149850"/>
            <a:ext cx="430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9338" y="4703763"/>
            <a:ext cx="430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49338" y="4157663"/>
            <a:ext cx="430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40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9338" y="3611563"/>
            <a:ext cx="430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9338" y="3065463"/>
            <a:ext cx="430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5513" y="2519363"/>
            <a:ext cx="6302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0020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859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653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447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241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035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829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623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417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211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-1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005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799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593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387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181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975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76950" y="5334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+mn-ea"/>
              </a:rPr>
              <a:t> 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98963" y="4157663"/>
            <a:ext cx="31147" cy="4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UKPDS:  </a:t>
            </a:r>
            <a:r>
              <a:rPr lang="el-GR" altLang="en-US" dirty="0"/>
              <a:t>β</a:t>
            </a:r>
            <a:r>
              <a:rPr lang="en-US" altLang="en-US" dirty="0"/>
              <a:t>-Cell Function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Biguanide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Decrease hepatic glucose production (HGP)</a:t>
            </a:r>
          </a:p>
          <a:p>
            <a:pPr lvl="1"/>
            <a:r>
              <a:rPr lang="en-US" dirty="0" smtClean="0"/>
              <a:t>Increase glucose uptake in muscle</a:t>
            </a:r>
          </a:p>
          <a:p>
            <a:r>
              <a:rPr lang="en-US" dirty="0" smtClean="0"/>
              <a:t>Agent(s)</a:t>
            </a:r>
          </a:p>
          <a:p>
            <a:pPr lvl="1"/>
            <a:r>
              <a:rPr lang="en-US" dirty="0" smtClean="0"/>
              <a:t>Metformin</a:t>
            </a:r>
            <a:endParaRPr lang="en-US" dirty="0"/>
          </a:p>
          <a:p>
            <a:r>
              <a:rPr lang="en-US" dirty="0"/>
              <a:t>Mean drop in </a:t>
            </a:r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1-</a:t>
            </a:r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 smtClean="0"/>
              <a:t>Side effects:</a:t>
            </a:r>
          </a:p>
          <a:p>
            <a:pPr lvl="1"/>
            <a:r>
              <a:rPr lang="en-US" dirty="0" smtClean="0"/>
              <a:t>weight neutral, </a:t>
            </a:r>
            <a:r>
              <a:rPr lang="en-US" dirty="0"/>
              <a:t>m</a:t>
            </a:r>
            <a:r>
              <a:rPr lang="en-US" dirty="0" smtClean="0"/>
              <a:t>oderate </a:t>
            </a:r>
            <a:r>
              <a:rPr lang="en-US" dirty="0"/>
              <a:t>GI symptoms </a:t>
            </a:r>
            <a:r>
              <a:rPr lang="en-US" dirty="0" smtClean="0"/>
              <a:t>(N/V, flatulence, </a:t>
            </a:r>
            <a:r>
              <a:rPr lang="en-US" dirty="0"/>
              <a:t>diarrhea</a:t>
            </a:r>
            <a:r>
              <a:rPr lang="en-US" dirty="0" smtClean="0"/>
              <a:t>), B‐12 deficiency</a:t>
            </a:r>
          </a:p>
          <a:p>
            <a:pPr lvl="1"/>
            <a:r>
              <a:rPr lang="en-US" dirty="0" smtClean="0"/>
              <a:t>Contraindicated: SCr: &gt;1.5 (male) and &gt;1.4 (female) due to lactic acidosis, CKD (stage 3B, 4, and 5) </a:t>
            </a:r>
          </a:p>
          <a:p>
            <a:pPr lvl="1"/>
            <a:r>
              <a:rPr lang="en-US" dirty="0" smtClean="0"/>
              <a:t>Benefit in CVD pt?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Sulfonylureas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Increase insulin secretion</a:t>
            </a:r>
          </a:p>
          <a:p>
            <a:r>
              <a:rPr lang="en-US" dirty="0"/>
              <a:t>Agent(s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Glimepiride</a:t>
            </a:r>
            <a:endParaRPr lang="en-US" dirty="0"/>
          </a:p>
          <a:p>
            <a:pPr lvl="1"/>
            <a:r>
              <a:rPr lang="en-US" dirty="0" smtClean="0"/>
              <a:t>Glipizide (better option for older adults and those with renal impairment)</a:t>
            </a:r>
            <a:endParaRPr lang="en-US" dirty="0"/>
          </a:p>
          <a:p>
            <a:pPr lvl="1"/>
            <a:r>
              <a:rPr lang="en-US" dirty="0" smtClean="0"/>
              <a:t>Glyburide (BEER’s list)</a:t>
            </a:r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drop in </a:t>
            </a:r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1-</a:t>
            </a:r>
            <a:r>
              <a:rPr lang="en-US" dirty="0"/>
              <a:t>2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Dose titration: can increase weekly</a:t>
            </a:r>
          </a:p>
          <a:p>
            <a:r>
              <a:rPr lang="en-US" dirty="0" smtClean="0"/>
              <a:t>Side effects:</a:t>
            </a:r>
          </a:p>
          <a:p>
            <a:pPr lvl="1"/>
            <a:r>
              <a:rPr lang="en-US" dirty="0" smtClean="0"/>
              <a:t>Moderate/severe hypoglycemia (more risk in renal disease patients), weight gain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Thiazolidinediones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glucose uptake in muscle and </a:t>
            </a:r>
            <a:r>
              <a:rPr lang="en-US" dirty="0" smtClean="0"/>
              <a:t>fat</a:t>
            </a:r>
          </a:p>
          <a:p>
            <a:pPr lvl="1"/>
            <a:r>
              <a:rPr lang="en-US" dirty="0" smtClean="0"/>
              <a:t>Decrease hepatic glucose production (HGP)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Agent(s)</a:t>
            </a:r>
          </a:p>
          <a:p>
            <a:pPr lvl="1"/>
            <a:r>
              <a:rPr lang="en-US" dirty="0" smtClean="0"/>
              <a:t>Pioglitazone</a:t>
            </a:r>
            <a:endParaRPr lang="en-US" dirty="0"/>
          </a:p>
          <a:p>
            <a:pPr lvl="1"/>
            <a:r>
              <a:rPr lang="en-US" dirty="0" smtClean="0"/>
              <a:t>Rosiglitazone</a:t>
            </a:r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drop in </a:t>
            </a:r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-1.5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Slow dose titration and may not see effect until 8-12 weeks</a:t>
            </a:r>
            <a:endParaRPr lang="en-US" dirty="0"/>
          </a:p>
          <a:p>
            <a:r>
              <a:rPr lang="en-US" dirty="0"/>
              <a:t>Side </a:t>
            </a:r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May worsen fluid retention (caution with CHF patients), </a:t>
            </a:r>
            <a:r>
              <a:rPr lang="en-US" dirty="0"/>
              <a:t>weight </a:t>
            </a:r>
            <a:r>
              <a:rPr lang="en-US" dirty="0" smtClean="0"/>
              <a:t>gain, moderate bone loss, possible bladder cancer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carbohydrate absorption from intestine</a:t>
            </a:r>
          </a:p>
          <a:p>
            <a:r>
              <a:rPr lang="en-US" dirty="0" smtClean="0"/>
              <a:t>Agent(s)</a:t>
            </a:r>
          </a:p>
          <a:p>
            <a:pPr lvl="1"/>
            <a:r>
              <a:rPr lang="en-US" dirty="0" smtClean="0"/>
              <a:t>Acarbose</a:t>
            </a:r>
            <a:endParaRPr lang="en-US" dirty="0"/>
          </a:p>
          <a:p>
            <a:pPr lvl="1"/>
            <a:r>
              <a:rPr lang="en-US" dirty="0" smtClean="0"/>
              <a:t>Miglitol</a:t>
            </a:r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drop in </a:t>
            </a:r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0.5</a:t>
            </a:r>
            <a:r>
              <a:rPr lang="en-US" dirty="0"/>
              <a:t>-1%</a:t>
            </a:r>
          </a:p>
          <a:p>
            <a:r>
              <a:rPr lang="en-US" dirty="0" smtClean="0"/>
              <a:t>Side effects:</a:t>
            </a:r>
          </a:p>
          <a:p>
            <a:pPr lvl="1"/>
            <a:r>
              <a:rPr lang="en-US" dirty="0" smtClean="0"/>
              <a:t>Moderate GI symptoms (bloating, flatulence, diarrhea, abdominal pain), rash</a:t>
            </a:r>
          </a:p>
          <a:p>
            <a:pPr lvl="1"/>
            <a:r>
              <a:rPr lang="en-US" dirty="0" smtClean="0"/>
              <a:t>Contraindications &amp; Precautions: Inflammatory bowel disease, colonic ulcerations, intestinal obstruction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Amylin A</a:t>
            </a:r>
            <a:r>
              <a:rPr lang="en-US" dirty="0" smtClean="0"/>
              <a:t>nalogue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Decrease </a:t>
            </a:r>
            <a:r>
              <a:rPr lang="en-US" dirty="0"/>
              <a:t>glucagon </a:t>
            </a:r>
            <a:r>
              <a:rPr lang="en-US" dirty="0" smtClean="0"/>
              <a:t>secretions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gastric </a:t>
            </a:r>
            <a:r>
              <a:rPr lang="en-US" dirty="0" smtClean="0"/>
              <a:t>emptying</a:t>
            </a:r>
          </a:p>
          <a:p>
            <a:pPr lvl="1"/>
            <a:r>
              <a:rPr lang="en-US" dirty="0" smtClean="0"/>
              <a:t>Increase satiety</a:t>
            </a:r>
          </a:p>
          <a:p>
            <a:r>
              <a:rPr lang="en-US" dirty="0" smtClean="0"/>
              <a:t>Agent(s)</a:t>
            </a:r>
          </a:p>
          <a:p>
            <a:pPr lvl="1"/>
            <a:r>
              <a:rPr lang="en-US" dirty="0" smtClean="0"/>
              <a:t>Pramlintide</a:t>
            </a:r>
          </a:p>
          <a:p>
            <a:r>
              <a:rPr lang="en-US" dirty="0" smtClean="0"/>
              <a:t>Mean </a:t>
            </a:r>
            <a:r>
              <a:rPr lang="en-US" dirty="0"/>
              <a:t>drop in </a:t>
            </a:r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0.5-1% (very effective at controlling postprandial glucose)</a:t>
            </a:r>
            <a:endParaRPr lang="en-US" dirty="0"/>
          </a:p>
          <a:p>
            <a:r>
              <a:rPr lang="en-US" dirty="0"/>
              <a:t>Side </a:t>
            </a:r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High risk of hypoglycemia, moderate </a:t>
            </a:r>
            <a:r>
              <a:rPr lang="en-US" dirty="0"/>
              <a:t>GI symptoms </a:t>
            </a:r>
            <a:r>
              <a:rPr lang="en-US" dirty="0" smtClean="0"/>
              <a:t>(N/V, diarrhea, abdominal pain), fatigue, dizziness, modest weight loss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Bile </a:t>
            </a:r>
            <a:r>
              <a:rPr lang="en-US" dirty="0" smtClean="0"/>
              <a:t>Acid </a:t>
            </a:r>
            <a:r>
              <a:rPr lang="en-US" dirty="0" err="1"/>
              <a:t>S</a:t>
            </a:r>
            <a:r>
              <a:rPr lang="en-US" dirty="0" err="1" smtClean="0"/>
              <a:t>equestrant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Mechanism of </a:t>
            </a:r>
            <a:r>
              <a:rPr lang="en-US" dirty="0" smtClean="0"/>
              <a:t>Action</a:t>
            </a:r>
          </a:p>
          <a:p>
            <a:pPr lvl="1"/>
            <a:r>
              <a:rPr lang="en-US" sz="2000" dirty="0" smtClean="0"/>
              <a:t>Remove bile acid from the body, so lower cholesterol. Mechanism to reduce serum glucose: unknown (Decrease </a:t>
            </a:r>
            <a:r>
              <a:rPr lang="en-US" sz="2000" dirty="0" smtClean="0">
                <a:solidFill>
                  <a:prstClr val="black"/>
                </a:solidFill>
              </a:rPr>
              <a:t>HGP? Increase </a:t>
            </a:r>
            <a:r>
              <a:rPr lang="en-US" sz="2000" dirty="0">
                <a:solidFill>
                  <a:prstClr val="black"/>
                </a:solidFill>
              </a:rPr>
              <a:t>incretin levels</a:t>
            </a:r>
            <a:r>
              <a:rPr lang="en-US" sz="2000" dirty="0" smtClean="0">
                <a:solidFill>
                  <a:prstClr val="black"/>
                </a:solidFill>
              </a:rPr>
              <a:t>?)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Agent(s)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Colesevelam (Welchol)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dirty="0" smtClean="0"/>
              <a:t>Mean </a:t>
            </a:r>
            <a:r>
              <a:rPr lang="en-US" dirty="0"/>
              <a:t>drop in </a:t>
            </a:r>
            <a:r>
              <a:rPr lang="en-US" dirty="0" smtClean="0"/>
              <a:t>A1c</a:t>
            </a:r>
          </a:p>
          <a:p>
            <a:pPr lvl="1"/>
            <a:r>
              <a:rPr lang="en-US" sz="2000" dirty="0" smtClean="0"/>
              <a:t>0.5% when added to metformin, sulfonylurea, or insulin</a:t>
            </a:r>
            <a:endParaRPr lang="en-US" sz="2000" dirty="0"/>
          </a:p>
          <a:p>
            <a:r>
              <a:rPr lang="en-US" sz="2400" dirty="0" smtClean="0">
                <a:solidFill>
                  <a:prstClr val="black"/>
                </a:solidFill>
              </a:rPr>
              <a:t>Side effects: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Mild GI </a:t>
            </a:r>
            <a:r>
              <a:rPr lang="en-US" sz="2000" dirty="0">
                <a:solidFill>
                  <a:prstClr val="black"/>
                </a:solidFill>
              </a:rPr>
              <a:t>symptoms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smtClean="0"/>
              <a:t>constipation, indigestion, and nausea), fatigue, headache, myalgia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Contraindicated in pts with a history of bowel obstruction, TG concentration &gt;500mg/</a:t>
            </a:r>
            <a:r>
              <a:rPr lang="en-US" sz="2000" dirty="0" err="1" smtClean="0">
                <a:solidFill>
                  <a:prstClr val="black"/>
                </a:solidFill>
              </a:rPr>
              <a:t>dL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Apply current clinical practice standards to optimize pharmacologic treatment outcomes and non-pharmacological management strategies for an adult patient with type 2 diabetes.  </a:t>
            </a:r>
          </a:p>
          <a:p>
            <a:pPr lvl="0"/>
            <a:r>
              <a:rPr lang="en-US" dirty="0"/>
              <a:t>Recognize patient situations where the utilization of a new or novel pharmacological agent appropriately optimizes type 2 diabetes management.  </a:t>
            </a:r>
          </a:p>
          <a:p>
            <a:r>
              <a:rPr lang="en-US" dirty="0"/>
              <a:t>Apply current standards of medical care to perform appropriate patient assessments, and suggest appropriate monitoring parameters and goals of therapy or an adult patient with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10630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Dopamine-2 A</a:t>
            </a:r>
            <a:r>
              <a:rPr lang="en-US" dirty="0" smtClean="0"/>
              <a:t>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Action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Activates </a:t>
            </a:r>
            <a:r>
              <a:rPr lang="en-US" dirty="0">
                <a:solidFill>
                  <a:prstClr val="black"/>
                </a:solidFill>
              </a:rPr>
              <a:t>dopaminergic </a:t>
            </a:r>
            <a:r>
              <a:rPr lang="en-US" dirty="0" smtClean="0">
                <a:solidFill>
                  <a:prstClr val="black"/>
                </a:solidFill>
              </a:rPr>
              <a:t>receptors; </a:t>
            </a:r>
            <a:r>
              <a:rPr lang="en-US" dirty="0" smtClean="0"/>
              <a:t>"reset" biological clock to improve metabolism  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Agent(s)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Bromocriptine (</a:t>
            </a:r>
            <a:r>
              <a:rPr lang="en-US" dirty="0" smtClean="0"/>
              <a:t>Cycloset)</a:t>
            </a:r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Mean </a:t>
            </a:r>
            <a:r>
              <a:rPr lang="en-US" dirty="0">
                <a:solidFill>
                  <a:prstClr val="black"/>
                </a:solidFill>
              </a:rPr>
              <a:t>drop in </a:t>
            </a:r>
            <a:r>
              <a:rPr lang="en-US" dirty="0" smtClean="0">
                <a:solidFill>
                  <a:prstClr val="black"/>
                </a:solidFill>
              </a:rPr>
              <a:t>A1c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0.5</a:t>
            </a:r>
            <a:r>
              <a:rPr lang="en-US" dirty="0">
                <a:solidFill>
                  <a:prstClr val="black"/>
                </a:solidFill>
              </a:rPr>
              <a:t>-1</a:t>
            </a:r>
            <a:r>
              <a:rPr lang="en-US" dirty="0" smtClean="0">
                <a:solidFill>
                  <a:prstClr val="black"/>
                </a:solidFill>
              </a:rPr>
              <a:t>%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Side effects: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/>
              <a:t>GI </a:t>
            </a:r>
            <a:r>
              <a:rPr lang="en-US" dirty="0" smtClean="0"/>
              <a:t>symptoms, fatigue, headache/syncope, dizziness</a:t>
            </a:r>
            <a:r>
              <a:rPr lang="en-US" dirty="0" smtClean="0">
                <a:solidFill>
                  <a:prstClr val="black"/>
                </a:solidFill>
              </a:rPr>
              <a:t>, somnolence, and possible cardiovascular benefit</a:t>
            </a:r>
          </a:p>
          <a:p>
            <a:pPr lvl="1"/>
            <a:r>
              <a:rPr lang="en-US" dirty="0" smtClean="0"/>
              <a:t>Contraindications &amp; Precautions: pt with syncopal migraines; can limit effectiveness of agents used to treat psychosis or exacerbate psychotic disorder; 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Autofit/>
          </a:bodyPr>
          <a:lstStyle/>
          <a:p>
            <a:r>
              <a:rPr lang="en-US" sz="1600" dirty="0"/>
              <a:t>Primary Mechanism of Action</a:t>
            </a:r>
          </a:p>
          <a:p>
            <a:pPr lvl="1"/>
            <a:r>
              <a:rPr lang="en-US" sz="1600" dirty="0"/>
              <a:t>Remove bile acid from the body, so lower cholesterol. Mechanism to reduce serum glucose: unknown (Decrease </a:t>
            </a:r>
            <a:r>
              <a:rPr lang="en-US" sz="1600" dirty="0">
                <a:solidFill>
                  <a:prstClr val="black"/>
                </a:solidFill>
              </a:rPr>
              <a:t>HGP? Increase incretin levels?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Increase </a:t>
            </a:r>
            <a:r>
              <a:rPr lang="en-US" sz="1600" dirty="0">
                <a:solidFill>
                  <a:prstClr val="black"/>
                </a:solidFill>
              </a:rPr>
              <a:t>insulin </a:t>
            </a:r>
            <a:r>
              <a:rPr lang="en-US" sz="1600" dirty="0" smtClean="0">
                <a:solidFill>
                  <a:prstClr val="black"/>
                </a:solidFill>
              </a:rPr>
              <a:t>secretion (similar to Sulfonylurea but more rapid onset and shorter duration of activity)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Agent(s)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Nateglinide</a:t>
            </a:r>
            <a:endParaRPr lang="en-US" sz="1600" dirty="0">
              <a:solidFill>
                <a:prstClr val="black"/>
              </a:solidFill>
            </a:endParaRP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Repaglinide (Caution: level greatly increased when use with gemfibrozil)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Mean </a:t>
            </a:r>
            <a:r>
              <a:rPr lang="en-US" sz="1600" dirty="0">
                <a:solidFill>
                  <a:prstClr val="black"/>
                </a:solidFill>
              </a:rPr>
              <a:t>drop in </a:t>
            </a:r>
            <a:r>
              <a:rPr lang="en-US" sz="1600" dirty="0" smtClean="0">
                <a:solidFill>
                  <a:prstClr val="black"/>
                </a:solidFill>
              </a:rPr>
              <a:t>A1c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0.5</a:t>
            </a:r>
            <a:r>
              <a:rPr lang="en-US" sz="1600" dirty="0">
                <a:solidFill>
                  <a:prstClr val="black"/>
                </a:solidFill>
              </a:rPr>
              <a:t>-1</a:t>
            </a:r>
            <a:r>
              <a:rPr lang="en-US" sz="1600" dirty="0" smtClean="0">
                <a:solidFill>
                  <a:prstClr val="black"/>
                </a:solidFill>
              </a:rPr>
              <a:t>%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Side effects:</a:t>
            </a:r>
          </a:p>
          <a:p>
            <a:pPr lvl="1"/>
            <a:r>
              <a:rPr lang="en-US" sz="1600" dirty="0" smtClean="0"/>
              <a:t>Mild hypoglycemia (more risk for renal disease patients), weight gain, and upper respiratory infection/bronchitis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643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Glucagon-like peptide 1 receptor agonists (GLP-1 agonist) </a:t>
            </a:r>
          </a:p>
          <a:p>
            <a:r>
              <a:rPr lang="en-US" dirty="0" smtClean="0"/>
              <a:t>Dipeptidyl </a:t>
            </a:r>
            <a:r>
              <a:rPr lang="en-US" dirty="0"/>
              <a:t>peptidase 4 inhibitors (DPP-4 Inhibitors)</a:t>
            </a:r>
          </a:p>
          <a:p>
            <a:r>
              <a:rPr lang="en-US" dirty="0" smtClean="0"/>
              <a:t>Sodium </a:t>
            </a:r>
            <a:r>
              <a:rPr lang="en-US" dirty="0"/>
              <a:t>glucose cotransporter 2 inhibitors (SGLT2 Inhibitors) </a:t>
            </a:r>
          </a:p>
          <a:p>
            <a:r>
              <a:rPr lang="en-US" dirty="0"/>
              <a:t>Inhaled Insulin - Afrezza</a:t>
            </a:r>
          </a:p>
          <a:p>
            <a:r>
              <a:rPr lang="en-US" dirty="0"/>
              <a:t>Concentrated </a:t>
            </a:r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U200 </a:t>
            </a:r>
            <a:r>
              <a:rPr lang="en-US" dirty="0"/>
              <a:t>and U300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GLP-1 Receptor 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/>
          </a:bodyPr>
          <a:lstStyle/>
          <a:p>
            <a:r>
              <a:rPr lang="en-US" dirty="0"/>
              <a:t>Injectable non-insulin medication for T2DM</a:t>
            </a:r>
          </a:p>
          <a:p>
            <a:r>
              <a:rPr lang="en-US" dirty="0"/>
              <a:t>Works in the small intestine</a:t>
            </a:r>
          </a:p>
          <a:p>
            <a:r>
              <a:rPr lang="en-US" dirty="0"/>
              <a:t>Stimulates glucose-dependent stimulation of insulin secretion</a:t>
            </a:r>
          </a:p>
          <a:p>
            <a:r>
              <a:rPr lang="en-US" dirty="0"/>
              <a:t>Slows gastric emptying</a:t>
            </a:r>
          </a:p>
          <a:p>
            <a:r>
              <a:rPr lang="en-US" dirty="0"/>
              <a:t>Prevents inappropriate glucagon secretion</a:t>
            </a:r>
          </a:p>
          <a:p>
            <a:r>
              <a:rPr lang="en-US" dirty="0"/>
              <a:t>Promotes weight loss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2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GLP-1 Receptor Agonist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038600"/>
          </a:xfrm>
        </p:spPr>
        <p:txBody>
          <a:bodyPr>
            <a:normAutofit/>
          </a:bodyPr>
          <a:lstStyle/>
          <a:p>
            <a:r>
              <a:rPr lang="en-US" dirty="0"/>
              <a:t>Trulicity (</a:t>
            </a:r>
            <a:r>
              <a:rPr lang="en-US" dirty="0" smtClean="0"/>
              <a:t>dulaglutide) 0.75mg-1.5mg </a:t>
            </a:r>
            <a:r>
              <a:rPr lang="en-US" dirty="0"/>
              <a:t>SQ weekly</a:t>
            </a:r>
          </a:p>
          <a:p>
            <a:r>
              <a:rPr lang="en-US" dirty="0"/>
              <a:t>Tanzeum (</a:t>
            </a:r>
            <a:r>
              <a:rPr lang="en-US" dirty="0" smtClean="0"/>
              <a:t>albiglutide) 30mg-50mg </a:t>
            </a:r>
            <a:r>
              <a:rPr lang="en-US" dirty="0"/>
              <a:t>SQ weekly+</a:t>
            </a:r>
          </a:p>
          <a:p>
            <a:r>
              <a:rPr lang="en-US" dirty="0"/>
              <a:t>Bydureon (</a:t>
            </a:r>
            <a:r>
              <a:rPr lang="en-US" dirty="0" smtClean="0"/>
              <a:t>exenatide) 2mg </a:t>
            </a:r>
            <a:r>
              <a:rPr lang="en-US" dirty="0"/>
              <a:t>SQ weekly+**</a:t>
            </a:r>
          </a:p>
          <a:p>
            <a:r>
              <a:rPr lang="en-US" dirty="0"/>
              <a:t>Victoza (</a:t>
            </a:r>
            <a:r>
              <a:rPr lang="en-US" dirty="0" smtClean="0"/>
              <a:t>liraglutide) 0.6mg-1.8mg </a:t>
            </a:r>
            <a:r>
              <a:rPr lang="en-US" dirty="0"/>
              <a:t>SQ daily**</a:t>
            </a:r>
          </a:p>
          <a:p>
            <a:r>
              <a:rPr lang="en-US" dirty="0"/>
              <a:t>Byetta (</a:t>
            </a:r>
            <a:r>
              <a:rPr lang="en-US" dirty="0" smtClean="0"/>
              <a:t>exenatide) 5-10mcg </a:t>
            </a:r>
            <a:r>
              <a:rPr lang="en-US" dirty="0"/>
              <a:t>SQ bid within 60 minutes of meal</a:t>
            </a:r>
            <a:r>
              <a:rPr lang="en-US" dirty="0" smtClean="0"/>
              <a:t>**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+Requires dilution and mixing prior to use	</a:t>
            </a:r>
            <a:r>
              <a:rPr lang="en-US" dirty="0" smtClean="0"/>
              <a:t>	</a:t>
            </a:r>
          </a:p>
          <a:p>
            <a:r>
              <a:rPr lang="en-US" dirty="0" smtClean="0"/>
              <a:t>** </a:t>
            </a:r>
            <a:r>
              <a:rPr lang="en-US" dirty="0"/>
              <a:t>Caution in renal failure</a:t>
            </a:r>
          </a:p>
        </p:txBody>
      </p:sp>
    </p:spTree>
    <p:extLst>
      <p:ext uri="{BB962C8B-B14F-4D97-AF65-F5344CB8AC3E}">
        <p14:creationId xmlns:p14="http://schemas.microsoft.com/office/powerpoint/2010/main" val="779722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GLP-1 Receptor Agonist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8553450" cy="4648200"/>
          </a:xfrm>
        </p:spPr>
        <p:txBody>
          <a:bodyPr>
            <a:normAutofit/>
          </a:bodyPr>
          <a:lstStyle/>
          <a:p>
            <a:r>
              <a:rPr lang="en-US" dirty="0"/>
              <a:t>Nausea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Injection Site </a:t>
            </a:r>
            <a:r>
              <a:rPr lang="en-US" dirty="0" smtClean="0"/>
              <a:t>Reaction</a:t>
            </a:r>
          </a:p>
          <a:p>
            <a:endParaRPr lang="en-US" dirty="0"/>
          </a:p>
          <a:p>
            <a:r>
              <a:rPr lang="en-US" dirty="0" smtClean="0"/>
              <a:t>Pancreatitis</a:t>
            </a:r>
            <a:endParaRPr lang="en-US" dirty="0"/>
          </a:p>
          <a:p>
            <a:pPr lvl="1"/>
            <a:r>
              <a:rPr lang="en-US" dirty="0" smtClean="0"/>
              <a:t>Acute </a:t>
            </a:r>
            <a:r>
              <a:rPr lang="en-US" dirty="0"/>
              <a:t>pancreatitis has been reported but the FDA has found insufficient evidence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38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3581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162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GLP-1 </a:t>
            </a:r>
            <a:r>
              <a:rPr lang="en-US" dirty="0" smtClean="0"/>
              <a:t>Receptor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u="sng" dirty="0"/>
              <a:t>Contraindicated</a:t>
            </a:r>
            <a:r>
              <a:rPr lang="en-US" dirty="0"/>
              <a:t> in pts with or family history of: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Thyroid C-cell type cancer including medullary thyroid carcinoma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Multiple endocrine neoplasia syndrome type 2 (MEN 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Weight Loss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153400" cy="90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7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GLP-1 </a:t>
            </a:r>
            <a:r>
              <a:rPr lang="en-US" dirty="0" smtClean="0"/>
              <a:t>Receptor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A1c 1-1.5</a:t>
            </a:r>
            <a:r>
              <a:rPr lang="en-US" dirty="0" smtClean="0"/>
              <a:t>%</a:t>
            </a:r>
          </a:p>
          <a:p>
            <a:pPr lvl="1"/>
            <a:r>
              <a:rPr lang="en-US" u="sng" dirty="0" smtClean="0"/>
              <a:t>Weight </a:t>
            </a:r>
            <a:r>
              <a:rPr lang="en-US" u="sng" dirty="0"/>
              <a:t>loss </a:t>
            </a:r>
            <a:r>
              <a:rPr lang="en-US" dirty="0"/>
              <a:t>2-3 </a:t>
            </a:r>
            <a:r>
              <a:rPr lang="en-US" dirty="0" smtClean="0"/>
              <a:t>kg</a:t>
            </a:r>
          </a:p>
          <a:p>
            <a:pPr lvl="1"/>
            <a:r>
              <a:rPr lang="en-US" dirty="0" smtClean="0"/>
              <a:t>Little hypoglycemia</a:t>
            </a:r>
          </a:p>
          <a:p>
            <a:r>
              <a:rPr lang="en-US" dirty="0" smtClean="0"/>
              <a:t>Disadvantages</a:t>
            </a:r>
            <a:endParaRPr lang="en-US" dirty="0"/>
          </a:p>
          <a:p>
            <a:pPr lvl="1"/>
            <a:r>
              <a:rPr lang="en-US" dirty="0" smtClean="0"/>
              <a:t>Gastrointestinal </a:t>
            </a:r>
            <a:r>
              <a:rPr lang="en-US" dirty="0"/>
              <a:t>side effects may limit use 10-50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Injectable</a:t>
            </a:r>
            <a:endParaRPr lang="en-US" dirty="0"/>
          </a:p>
          <a:p>
            <a:pPr lvl="1"/>
            <a:r>
              <a:rPr lang="en-US" dirty="0" smtClean="0"/>
              <a:t>Risk </a:t>
            </a:r>
            <a:r>
              <a:rPr lang="en-US" dirty="0"/>
              <a:t>of thyroid c-cell </a:t>
            </a:r>
            <a:r>
              <a:rPr lang="en-US" dirty="0" smtClean="0"/>
              <a:t>tumors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smtClean="0"/>
              <a:t>pancreatitis</a:t>
            </a:r>
          </a:p>
          <a:p>
            <a:pPr lvl="1"/>
            <a:r>
              <a:rPr lang="en-US" dirty="0" smtClean="0"/>
              <a:t>Worsening </a:t>
            </a:r>
            <a:r>
              <a:rPr lang="en-US" dirty="0"/>
              <a:t>renal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/>
              <a:t>Oral medication for T2DM</a:t>
            </a:r>
          </a:p>
          <a:p>
            <a:r>
              <a:rPr lang="en-US" dirty="0"/>
              <a:t>Inhibits the enzyme DPP-4, prevents the deactivation of GLP-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Stimulates </a:t>
            </a:r>
            <a:r>
              <a:rPr lang="en-US" u="sng" dirty="0"/>
              <a:t>insulin release </a:t>
            </a:r>
            <a:r>
              <a:rPr lang="en-US" dirty="0"/>
              <a:t>from the pancreatic </a:t>
            </a:r>
            <a:r>
              <a:rPr lang="en-US" dirty="0" smtClean="0"/>
              <a:t>islets</a:t>
            </a:r>
          </a:p>
          <a:p>
            <a:pPr lvl="1"/>
            <a:r>
              <a:rPr lang="en-US" u="sng" dirty="0" smtClean="0"/>
              <a:t>Slows </a:t>
            </a:r>
            <a:r>
              <a:rPr lang="en-US" u="sng" dirty="0"/>
              <a:t>gastric </a:t>
            </a:r>
            <a:r>
              <a:rPr lang="en-US" u="sng" dirty="0" smtClean="0"/>
              <a:t>emptying</a:t>
            </a:r>
          </a:p>
          <a:p>
            <a:pPr lvl="1"/>
            <a:r>
              <a:rPr lang="en-US" u="sng" dirty="0" smtClean="0"/>
              <a:t>Inhibits</a:t>
            </a:r>
            <a:r>
              <a:rPr lang="en-US" dirty="0" smtClean="0"/>
              <a:t> </a:t>
            </a:r>
            <a:r>
              <a:rPr lang="en-US" dirty="0"/>
              <a:t>post-meal glucagon </a:t>
            </a:r>
            <a:r>
              <a:rPr lang="en-US" dirty="0" smtClean="0"/>
              <a:t>release</a:t>
            </a:r>
          </a:p>
          <a:p>
            <a:pPr lvl="1"/>
            <a:r>
              <a:rPr lang="en-US" u="sng" dirty="0" smtClean="0"/>
              <a:t>Reduces </a:t>
            </a:r>
            <a:r>
              <a:rPr lang="en-US" u="sng" dirty="0"/>
              <a:t>food intake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 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3886200"/>
          </a:xfrm>
        </p:spPr>
        <p:txBody>
          <a:bodyPr>
            <a:normAutofit/>
          </a:bodyPr>
          <a:lstStyle/>
          <a:p>
            <a:r>
              <a:rPr lang="en-US" dirty="0"/>
              <a:t>Januvia (</a:t>
            </a:r>
            <a:r>
              <a:rPr lang="en-US" dirty="0" smtClean="0"/>
              <a:t>sitagliptin) 100mg </a:t>
            </a:r>
            <a:r>
              <a:rPr lang="en-US" dirty="0"/>
              <a:t>po daily*</a:t>
            </a:r>
          </a:p>
          <a:p>
            <a:r>
              <a:rPr lang="en-US" dirty="0"/>
              <a:t>Onglyza (</a:t>
            </a:r>
            <a:r>
              <a:rPr lang="en-US" dirty="0" smtClean="0"/>
              <a:t>saxigliptin) 2.5 </a:t>
            </a:r>
            <a:r>
              <a:rPr lang="en-US" dirty="0"/>
              <a:t>– 5mg po daily*</a:t>
            </a:r>
          </a:p>
          <a:p>
            <a:r>
              <a:rPr lang="en-US" dirty="0"/>
              <a:t>Nasina (</a:t>
            </a:r>
            <a:r>
              <a:rPr lang="en-US" dirty="0" smtClean="0"/>
              <a:t>alogliptin) 25mg </a:t>
            </a:r>
            <a:r>
              <a:rPr lang="en-US" dirty="0"/>
              <a:t>po daily*</a:t>
            </a:r>
          </a:p>
          <a:p>
            <a:r>
              <a:rPr lang="en-US" dirty="0"/>
              <a:t>Tradjenta (</a:t>
            </a:r>
            <a:r>
              <a:rPr lang="en-US" dirty="0" smtClean="0"/>
              <a:t>linagliptin) 5mg </a:t>
            </a:r>
            <a:r>
              <a:rPr lang="en-US" dirty="0"/>
              <a:t>po </a:t>
            </a:r>
            <a:r>
              <a:rPr lang="en-US" dirty="0" smtClean="0"/>
              <a:t>daily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*Requires renal adjustments</a:t>
            </a:r>
          </a:p>
          <a:p>
            <a:r>
              <a:rPr lang="en-US" dirty="0"/>
              <a:t>All are Pregnancy Category B and can be taken with/without food</a:t>
            </a:r>
          </a:p>
        </p:txBody>
      </p:sp>
    </p:spTree>
    <p:extLst>
      <p:ext uri="{BB962C8B-B14F-4D97-AF65-F5344CB8AC3E}">
        <p14:creationId xmlns:p14="http://schemas.microsoft.com/office/powerpoint/2010/main" val="36366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Results primarily from insulin resistance in muscle and liver, which could lead to defect in pancreatic insulin secretion</a:t>
            </a:r>
          </a:p>
          <a:p>
            <a:r>
              <a:rPr lang="en-US" dirty="0" smtClean="0"/>
              <a:t>Accounts for 90-95% of diabetes</a:t>
            </a:r>
          </a:p>
          <a:p>
            <a:r>
              <a:rPr lang="en-US" dirty="0" smtClean="0"/>
              <a:t>Prevalence in the US is 7.8% (about 23.6 million and growing)</a:t>
            </a:r>
          </a:p>
          <a:p>
            <a:r>
              <a:rPr lang="en-US" dirty="0" smtClean="0"/>
              <a:t>Formerly known as non-insulin-dependent diabetes (adult-onset diabetes)</a:t>
            </a:r>
          </a:p>
          <a:p>
            <a:r>
              <a:rPr lang="en-US" dirty="0" smtClean="0"/>
              <a:t>Often asymptomatic with a slow onset over 5-10 years</a:t>
            </a:r>
          </a:p>
          <a:p>
            <a:r>
              <a:rPr lang="en-US" dirty="0" smtClean="0"/>
              <a:t>Disturbing increased trends in children and adolescents due to rise in obesity</a:t>
            </a: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620434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CDC. National Diabetes Statistics Report 2014: Estimates of diabetes and its burden in the United States, 2014. Atlanta, GA: U.S. Department of Health and Human Services, Centers for Disease Control and Prevention, 2011. Available at </a:t>
            </a:r>
            <a:r>
              <a:rPr lang="en-US" sz="900" dirty="0" smtClean="0">
                <a:hlinkClick r:id="rId2"/>
              </a:rPr>
              <a:t>http://www.cdc.gov/diabetes/data/statistics/2014StatisticsReport.html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CDC 2014. Summary Health Statistics for U.S. Adults: 2012. Table 8. Available at </a:t>
            </a:r>
            <a:r>
              <a:rPr lang="en-US" sz="900" dirty="0" smtClean="0">
                <a:hlinkClick r:id="rId3"/>
              </a:rPr>
              <a:t>http://minorityhealth.hhs.gov/omh/browse.aspx?lvl=4&amp;lvlID=33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33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 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 smtClean="0"/>
              <a:t>Pancreatitis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DPP-4 Inhibitors</a:t>
            </a:r>
          </a:p>
          <a:p>
            <a:r>
              <a:rPr lang="en-US" dirty="0"/>
              <a:t>Hepatic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Aloglipitin </a:t>
            </a:r>
            <a:r>
              <a:rPr lang="en-US" dirty="0"/>
              <a:t>– baseline LFTs and every 3 months for first year</a:t>
            </a:r>
          </a:p>
          <a:p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Saxaglipitin </a:t>
            </a:r>
            <a:r>
              <a:rPr lang="en-US" dirty="0"/>
              <a:t>– serious skin </a:t>
            </a:r>
            <a:r>
              <a:rPr lang="en-US" dirty="0" smtClean="0"/>
              <a:t>reactions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DPP-4 Inhibitors – Stevens-Johnson syndrome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 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/>
              <a:t>Cardiovascular </a:t>
            </a:r>
            <a:r>
              <a:rPr lang="en-US" dirty="0" smtClean="0"/>
              <a:t>Effect</a:t>
            </a:r>
          </a:p>
          <a:p>
            <a:pPr lvl="1"/>
            <a:r>
              <a:rPr lang="en-US" dirty="0" smtClean="0"/>
              <a:t>Saxigliptin </a:t>
            </a:r>
            <a:r>
              <a:rPr lang="en-US" dirty="0"/>
              <a:t>– increased risk of hospitalization for Heart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July </a:t>
            </a:r>
            <a:r>
              <a:rPr lang="en-US" dirty="0"/>
              <a:t>2015, Meta-Analysis 14,735 patients with DMT2 and history of CVD on sitagliptin or placebo showed no differences in CVD outcomes.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DPP-4 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hypoglycemia (monotherapy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Weight neutral</a:t>
            </a:r>
          </a:p>
          <a:p>
            <a:pPr lvl="1"/>
            <a:r>
              <a:rPr lang="en-US" dirty="0" smtClean="0"/>
              <a:t>Well </a:t>
            </a:r>
            <a:r>
              <a:rPr lang="en-US" dirty="0"/>
              <a:t>tolerated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associated with </a:t>
            </a:r>
            <a:r>
              <a:rPr lang="en-US" dirty="0" smtClean="0"/>
              <a:t>Pancreatitis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of Heart failure (saxagliptin)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6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SGLT2–Inhibitors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/>
              <a:t>Oral medication for adults with </a:t>
            </a:r>
            <a:r>
              <a:rPr lang="en-US" dirty="0" smtClean="0"/>
              <a:t>T2DM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glucose excretion by inhibiting sodium-glucose co-transporter 2 (SGLT2) in the kidney	</a:t>
            </a:r>
            <a:endParaRPr lang="en-US" dirty="0" smtClean="0"/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of </a:t>
            </a:r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for lowering blood pressure and weight loss (2-3 kg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Canagliflozin </a:t>
            </a:r>
            <a:r>
              <a:rPr lang="en-US" dirty="0"/>
              <a:t>may also decrease post-prandial hyperglycemia by delaying glucose absorption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5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SGLT2–Inhibitors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05000"/>
            <a:ext cx="8553450" cy="4221163"/>
          </a:xfrm>
        </p:spPr>
        <p:txBody>
          <a:bodyPr>
            <a:normAutofit/>
          </a:bodyPr>
          <a:lstStyle/>
          <a:p>
            <a:r>
              <a:rPr lang="en-US" dirty="0"/>
              <a:t>Canagliflozin (Invokana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100mg</a:t>
            </a:r>
            <a:r>
              <a:rPr lang="en-US" dirty="0"/>
              <a:t>-300mg po daily before breakfast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Canagliflozin</a:t>
            </a:r>
            <a:r>
              <a:rPr lang="en-US" dirty="0"/>
              <a:t>/Metformin (Invokamet) 50/500mg-150/1000mg bid</a:t>
            </a:r>
          </a:p>
          <a:p>
            <a:r>
              <a:rPr lang="en-US" dirty="0"/>
              <a:t>Dapagliflozin (Forxiga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5mg</a:t>
            </a:r>
            <a:r>
              <a:rPr lang="en-US" dirty="0"/>
              <a:t>-10mg po daily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Dapagliflozin</a:t>
            </a:r>
            <a:r>
              <a:rPr lang="en-US" dirty="0"/>
              <a:t>/Metformin (Xigduo XR) 5/500mg-10/2000mg daily</a:t>
            </a:r>
          </a:p>
          <a:p>
            <a:r>
              <a:rPr lang="en-US" dirty="0"/>
              <a:t>Empagliflozin (Jardiance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10mg</a:t>
            </a:r>
            <a:r>
              <a:rPr lang="en-US" dirty="0"/>
              <a:t>-25mg po </a:t>
            </a:r>
            <a:r>
              <a:rPr lang="en-US" dirty="0" smtClean="0"/>
              <a:t>daily</a:t>
            </a:r>
            <a:endParaRPr lang="en-US" dirty="0"/>
          </a:p>
          <a:p>
            <a:pPr lvl="1"/>
            <a:r>
              <a:rPr lang="en-US" dirty="0" smtClean="0"/>
              <a:t>Empagliflozin/</a:t>
            </a:r>
            <a:r>
              <a:rPr lang="en-US" dirty="0" err="1" smtClean="0"/>
              <a:t>Linaglipitin</a:t>
            </a:r>
            <a:r>
              <a:rPr lang="en-US" dirty="0" smtClean="0"/>
              <a:t> </a:t>
            </a:r>
            <a:r>
              <a:rPr lang="en-US" dirty="0"/>
              <a:t>(Glyxambi) 10mg/5mg daily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87586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*Requires dose adjustment for renal function</a:t>
            </a:r>
          </a:p>
          <a:p>
            <a:r>
              <a:rPr lang="en-US" sz="1400" dirty="0"/>
              <a:t>All are Pregnancy category C and only canagliflozin should be take with regard to a meal but should be taken in the morning as they have a diuretic effect</a:t>
            </a:r>
          </a:p>
        </p:txBody>
      </p:sp>
    </p:spTree>
    <p:extLst>
      <p:ext uri="{BB962C8B-B14F-4D97-AF65-F5344CB8AC3E}">
        <p14:creationId xmlns:p14="http://schemas.microsoft.com/office/powerpoint/2010/main" val="565537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SGLT2–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Vulvovaginal </a:t>
            </a:r>
            <a:r>
              <a:rPr lang="en-US" dirty="0" smtClean="0"/>
              <a:t>Candidiasis</a:t>
            </a:r>
          </a:p>
          <a:p>
            <a:pPr lvl="1"/>
            <a:r>
              <a:rPr lang="en-US" dirty="0" smtClean="0"/>
              <a:t>Canagliflozin </a:t>
            </a:r>
            <a:r>
              <a:rPr lang="en-US" dirty="0"/>
              <a:t>10-11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Dapagliflozin </a:t>
            </a:r>
            <a:r>
              <a:rPr lang="en-US" dirty="0"/>
              <a:t>7-8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Empagliflozin </a:t>
            </a:r>
            <a:r>
              <a:rPr lang="en-US" dirty="0"/>
              <a:t>4-6%</a:t>
            </a:r>
          </a:p>
          <a:p>
            <a:r>
              <a:rPr lang="en-US" dirty="0"/>
              <a:t>Urinary Tract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Canagliflozin </a:t>
            </a:r>
            <a:r>
              <a:rPr lang="en-US" dirty="0"/>
              <a:t>4-6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Dapagliflozin </a:t>
            </a:r>
            <a:r>
              <a:rPr lang="en-US" dirty="0"/>
              <a:t>4-6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Empagliflozin </a:t>
            </a:r>
            <a:r>
              <a:rPr lang="en-US" dirty="0"/>
              <a:t>9%</a:t>
            </a:r>
          </a:p>
          <a:p>
            <a:r>
              <a:rPr lang="en-US" dirty="0" smtClean="0"/>
              <a:t>Hypoglycemia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with monotherapy, elevated when combined with insulin or other oral DM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6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SGLT2–Inhibitors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Diabetic </a:t>
            </a:r>
            <a:r>
              <a:rPr lang="en-US" dirty="0" smtClean="0"/>
              <a:t>Ketoacidosis </a:t>
            </a:r>
            <a:r>
              <a:rPr lang="en-US" b="1" dirty="0" smtClean="0"/>
              <a:t>FDA </a:t>
            </a:r>
            <a:r>
              <a:rPr lang="en-US" b="1" dirty="0"/>
              <a:t>Black Box </a:t>
            </a:r>
            <a:r>
              <a:rPr lang="en-US" b="1" dirty="0" smtClean="0"/>
              <a:t>Warning</a:t>
            </a:r>
          </a:p>
          <a:p>
            <a:pPr lvl="1"/>
            <a:r>
              <a:rPr lang="en-US" dirty="0" smtClean="0"/>
              <a:t>SGLT2 </a:t>
            </a:r>
            <a:r>
              <a:rPr lang="en-US" dirty="0"/>
              <a:t>inhibitors alone or in combination products, may lead to </a:t>
            </a:r>
            <a:r>
              <a:rPr lang="en-US" dirty="0" smtClean="0"/>
              <a:t>ketoacidosis</a:t>
            </a:r>
          </a:p>
          <a:p>
            <a:pPr lvl="1"/>
            <a:r>
              <a:rPr lang="en-US" dirty="0" smtClean="0"/>
              <a:t>Signs </a:t>
            </a:r>
            <a:r>
              <a:rPr lang="en-US" dirty="0"/>
              <a:t>or symptoms of ketoacidosis (</a:t>
            </a:r>
            <a:r>
              <a:rPr lang="en-US" dirty="0" smtClean="0"/>
              <a:t>ex. </a:t>
            </a:r>
            <a:r>
              <a:rPr lang="en-US" dirty="0"/>
              <a:t>difficulty breathing, nausea, vomiting, abdominal pain, confusion, unusual fatigue or sleepiness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Glucose </a:t>
            </a:r>
            <a:r>
              <a:rPr lang="en-US" dirty="0"/>
              <a:t>may not be elevated as typically seen with </a:t>
            </a:r>
            <a:r>
              <a:rPr lang="en-US" dirty="0" smtClean="0"/>
              <a:t>DKA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illness, reduced food and fluid intake, and reduced insulin dose may contribute to ketoacidosis in patients taking SGLT2 inhibitors.</a:t>
            </a:r>
          </a:p>
          <a:p>
            <a:r>
              <a:rPr lang="en-US" dirty="0"/>
              <a:t>Bladder </a:t>
            </a:r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Dapagliflozin </a:t>
            </a:r>
            <a:r>
              <a:rPr lang="en-US" dirty="0"/>
              <a:t>– 10 cases </a:t>
            </a:r>
            <a:r>
              <a:rPr lang="en-US" dirty="0" smtClean="0"/>
              <a:t>reported</a:t>
            </a:r>
          </a:p>
          <a:p>
            <a:pPr lvl="1"/>
            <a:r>
              <a:rPr lang="en-US" dirty="0" smtClean="0"/>
              <a:t>Prompted </a:t>
            </a:r>
            <a:r>
              <a:rPr lang="en-US" dirty="0"/>
              <a:t>FDA to require post-marketing </a:t>
            </a:r>
            <a:r>
              <a:rPr lang="en-US" dirty="0" smtClean="0"/>
              <a:t>surveillance </a:t>
            </a:r>
            <a:r>
              <a:rPr lang="en-US" dirty="0"/>
              <a:t>studies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64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SGLT2–</a:t>
            </a:r>
            <a:r>
              <a:rPr lang="en-US" dirty="0" smtClean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Little </a:t>
            </a:r>
            <a:r>
              <a:rPr lang="en-US" dirty="0"/>
              <a:t>hypoglycemia (as monotherapy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Mild weight loss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Blood pressure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Vulvovaginal infections</a:t>
            </a:r>
          </a:p>
          <a:p>
            <a:pPr lvl="1"/>
            <a:r>
              <a:rPr lang="en-US" dirty="0" smtClean="0"/>
              <a:t>Urinary </a:t>
            </a:r>
            <a:r>
              <a:rPr lang="en-US" dirty="0"/>
              <a:t>tract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Diuretic effect</a:t>
            </a:r>
          </a:p>
          <a:p>
            <a:pPr lvl="1"/>
            <a:r>
              <a:rPr lang="en-US" dirty="0" smtClean="0"/>
              <a:t>Can’t </a:t>
            </a:r>
            <a:r>
              <a:rPr lang="en-US" dirty="0"/>
              <a:t>be used in severe renal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Increased LDL</a:t>
            </a:r>
            <a:endParaRPr lang="en-US" dirty="0"/>
          </a:p>
          <a:p>
            <a:pPr lvl="1"/>
            <a:r>
              <a:rPr lang="en-US" dirty="0" smtClean="0"/>
              <a:t>Risk </a:t>
            </a:r>
            <a:r>
              <a:rPr lang="en-US" dirty="0"/>
              <a:t>of bladder cancer (</a:t>
            </a:r>
            <a:r>
              <a:rPr lang="en-US" dirty="0" err="1"/>
              <a:t>dapagliflozin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9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History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005403"/>
              </p:ext>
            </p:extLst>
          </p:nvPr>
        </p:nvGraphicFramePr>
        <p:xfrm>
          <a:off x="228600" y="2085975"/>
          <a:ext cx="862965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21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211612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4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914400"/>
            <a:ext cx="7923213" cy="441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 FACTS ON DIABETES 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Diabetes affects 29 million people—</a:t>
            </a:r>
            <a:b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9.3% of the U.S. population</a:t>
            </a:r>
          </a:p>
          <a:p>
            <a:pPr marL="0" lvl="1" indent="0" algn="ctr">
              <a:lnSpc>
                <a:spcPts val="2000"/>
              </a:lnSpc>
              <a:spcBef>
                <a:spcPts val="18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DIAGNOSED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21.0 million people</a:t>
            </a:r>
          </a:p>
          <a:p>
            <a:pPr marL="0" lvl="1" indent="0" algn="ctr">
              <a:lnSpc>
                <a:spcPts val="2000"/>
              </a:lnSpc>
              <a:spcBef>
                <a:spcPts val="180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UNDIAGNOSED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8.1 million people</a:t>
            </a:r>
          </a:p>
          <a:p>
            <a:pPr marL="0" lvl="1" indent="0" algn="ctr">
              <a:lnSpc>
                <a:spcPts val="2000"/>
              </a:lnSpc>
              <a:buNone/>
            </a:pPr>
            <a:endParaRPr lang="en-US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American Indian/Native American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17.9%</a:t>
            </a:r>
          </a:p>
          <a:p>
            <a:pPr marL="0" lvl="1" indent="0" algn="ctr">
              <a:lnSpc>
                <a:spcPts val="2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Non-Hispanic White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7.3%</a:t>
            </a:r>
            <a:endParaRPr lang="en-U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CDC. National Diabetes Statistics Report 2014: Estimates of diabetes and its burden in the United States, 2014. Atlanta, GA: U.S. Department of Health and Human Services, Centers for Disease Control and Prevention, 2011. Available at </a:t>
            </a:r>
            <a:r>
              <a:rPr lang="en-US" sz="900" dirty="0" smtClean="0">
                <a:hlinkClick r:id="rId2"/>
              </a:rPr>
              <a:t>http://www.cdc.gov/diabetes/data/statistics/2014StatisticsReport.html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CDC 2014. Summary Health Statistics for U.S. Adults: 2012. Table 8. Available at </a:t>
            </a:r>
            <a:r>
              <a:rPr lang="en-US" sz="900" dirty="0" smtClean="0">
                <a:hlinkClick r:id="rId3"/>
              </a:rPr>
              <a:t>http://minorityhealth.hhs.gov/omh/browse.aspx?lvl=4&amp;lvlID=33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05000"/>
            <a:ext cx="855345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Mechanism of Action</a:t>
            </a:r>
          </a:p>
          <a:p>
            <a:pPr lvl="1"/>
            <a:r>
              <a:rPr lang="en-US" dirty="0" smtClean="0"/>
              <a:t>Stimulate peripheral glucose uptake </a:t>
            </a:r>
          </a:p>
          <a:p>
            <a:pPr lvl="1"/>
            <a:r>
              <a:rPr lang="en-US" dirty="0" smtClean="0"/>
              <a:t>Decrease hepatic glucose production (HGP) </a:t>
            </a:r>
          </a:p>
          <a:p>
            <a:pPr lvl="1"/>
            <a:r>
              <a:rPr lang="en-US" dirty="0" smtClean="0"/>
              <a:t>Inhibits proteolysis, enhances protein synthesis, and inhibits lipolysis in adipocytes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Agent(s)</a:t>
            </a:r>
          </a:p>
          <a:p>
            <a:pPr lvl="1"/>
            <a:r>
              <a:rPr lang="en-US" dirty="0" smtClean="0"/>
              <a:t>Short acting (Regular human insulin) </a:t>
            </a:r>
          </a:p>
          <a:p>
            <a:pPr lvl="1"/>
            <a:r>
              <a:rPr lang="en-US" dirty="0" smtClean="0"/>
              <a:t>Rapid acting (Novolog, Humalog, Glulisine)</a:t>
            </a:r>
          </a:p>
          <a:p>
            <a:pPr lvl="1"/>
            <a:r>
              <a:rPr lang="en-US" dirty="0" smtClean="0"/>
              <a:t>Intermediate acting: NPH</a:t>
            </a:r>
          </a:p>
          <a:p>
            <a:pPr lvl="1"/>
            <a:r>
              <a:rPr lang="en-US" dirty="0" smtClean="0"/>
              <a:t>Long acting: Lantus and Levemir (can not be mixed with other insulins)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Mean drop in A1c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1.5-3% (m</a:t>
            </a:r>
            <a:r>
              <a:rPr lang="en-US" dirty="0" smtClean="0"/>
              <a:t>ost effective treatment for hyperglycemia)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Side effects:</a:t>
            </a:r>
          </a:p>
          <a:p>
            <a:pPr lvl="1"/>
            <a:r>
              <a:rPr lang="en-US" dirty="0" smtClean="0"/>
              <a:t>Hypoglycemia, injection site reaction, rash, weight gain, peripheral edema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200" dirty="0"/>
              <a:t>Nathan DM, </a:t>
            </a:r>
            <a:r>
              <a:rPr lang="en-US" sz="1200" dirty="0" err="1"/>
              <a:t>Buse</a:t>
            </a:r>
            <a:r>
              <a:rPr lang="en-US" sz="1200" dirty="0"/>
              <a:t> JB, Davidson MB, et al. Diabetes Care. 2009; 32(1): 193-203)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9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Medications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88325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02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Starting Insulin</a:t>
            </a:r>
          </a:p>
          <a:p>
            <a:pPr lvl="1"/>
            <a:r>
              <a:rPr lang="en-US" dirty="0" smtClean="0"/>
              <a:t>Basal 0.1-0.2 Units/kg/day or 10 units</a:t>
            </a:r>
          </a:p>
          <a:p>
            <a:pPr lvl="1"/>
            <a:r>
              <a:rPr lang="en-US" dirty="0" smtClean="0"/>
              <a:t>Adjust 1-2/week by 10-15% or 2-4 units</a:t>
            </a:r>
          </a:p>
          <a:p>
            <a:pPr lvl="1"/>
            <a:r>
              <a:rPr lang="en-US" dirty="0" smtClean="0"/>
              <a:t>Goal pre-prandial 80-130mg/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Adding Bolus Prandial Insulin</a:t>
            </a:r>
          </a:p>
          <a:p>
            <a:pPr lvl="1"/>
            <a:r>
              <a:rPr lang="en-US" dirty="0" smtClean="0"/>
              <a:t>Start if FBG reached, but A1c not controlled or TDD &gt;0.5 U/kg/day</a:t>
            </a:r>
          </a:p>
          <a:p>
            <a:pPr lvl="1"/>
            <a:r>
              <a:rPr lang="en-US" dirty="0" smtClean="0"/>
              <a:t>Bolus 4 units or 0.1 U/kg or 10% of Basal dose with largest meal</a:t>
            </a:r>
          </a:p>
          <a:p>
            <a:pPr lvl="1"/>
            <a:r>
              <a:rPr lang="en-US" dirty="0" smtClean="0"/>
              <a:t>Adjust 1-2/week by 1-2 U or 10-15%</a:t>
            </a:r>
          </a:p>
          <a:p>
            <a:pPr lvl="1"/>
            <a:r>
              <a:rPr lang="en-US" dirty="0" smtClean="0"/>
              <a:t>Add additional “bolus” with</a:t>
            </a:r>
            <a:r>
              <a:rPr lang="en-US" u="sng" dirty="0" smtClean="0"/>
              <a:t> &gt;</a:t>
            </a:r>
            <a:r>
              <a:rPr lang="en-US" dirty="0" smtClean="0"/>
              <a:t>2 meals</a:t>
            </a:r>
          </a:p>
          <a:p>
            <a:r>
              <a:rPr lang="en-US" dirty="0" smtClean="0"/>
              <a:t>Adding Premixed</a:t>
            </a:r>
          </a:p>
          <a:p>
            <a:pPr lvl="1"/>
            <a:r>
              <a:rPr lang="en-US" dirty="0" smtClean="0"/>
              <a:t>Divide Basal dose: 2/3 in am and 1/3 in pm</a:t>
            </a:r>
          </a:p>
          <a:p>
            <a:pPr lvl="1"/>
            <a:r>
              <a:rPr lang="en-US" dirty="0" smtClean="0"/>
              <a:t>Adjust 1-2/week by 1-2 U or 10-15%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568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Insulin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6877157"/>
              </p:ext>
            </p:extLst>
          </p:nvPr>
        </p:nvGraphicFramePr>
        <p:xfrm>
          <a:off x="304800" y="1905000"/>
          <a:ext cx="8534398" cy="23464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5800"/>
                <a:gridCol w="2035312"/>
                <a:gridCol w="1749286"/>
                <a:gridCol w="1219199"/>
                <a:gridCol w="1484244"/>
                <a:gridCol w="1360557"/>
              </a:tblGrid>
              <a:tr h="24538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US" b="1" dirty="0"/>
                    </a:p>
                  </a:txBody>
                  <a:tcPr marL="44940" marR="4494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Insulin Dose</a:t>
                      </a:r>
                      <a:endParaRPr lang="en-US" b="1" dirty="0"/>
                    </a:p>
                  </a:txBody>
                  <a:tcPr marL="44940" marR="4494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Sugar</a:t>
                      </a:r>
                      <a:endParaRPr lang="en-US" dirty="0"/>
                    </a:p>
                  </a:txBody>
                  <a:tcPr marL="44940" marR="449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78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Breakfast</a:t>
                      </a:r>
                      <a:endParaRPr lang="en-US" b="1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Lunch</a:t>
                      </a:r>
                      <a:endParaRPr lang="en-US" b="1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Dinner</a:t>
                      </a:r>
                      <a:endParaRPr lang="en-US" b="1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Bedtime</a:t>
                      </a:r>
                      <a:endParaRPr lang="en-US" b="1" dirty="0"/>
                    </a:p>
                  </a:txBody>
                  <a:tcPr marL="44940" marR="44940" anchor="ctr"/>
                </a:tc>
              </a:tr>
              <a:tr h="456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Levemir 30 units hs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 marL="44940" marR="44940" anchor="ctr"/>
                </a:tc>
              </a:tr>
              <a:tr h="564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Levemir 30 units hs</a:t>
                      </a:r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 marL="44940" marR="44940" anchor="ctr"/>
                </a:tc>
              </a:tr>
              <a:tr h="593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Levemir 30 units hs</a:t>
                      </a:r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 marL="44940" marR="449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 marL="44940" marR="44940" anchor="ctr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4800600"/>
            <a:ext cx="8534400" cy="1606550"/>
          </a:xfrm>
        </p:spPr>
        <p:txBody>
          <a:bodyPr/>
          <a:lstStyle/>
          <a:p>
            <a:r>
              <a:rPr lang="en-US" dirty="0" smtClean="0"/>
              <a:t>FBG controlled – Lunch pre-prandial BS above goal</a:t>
            </a:r>
          </a:p>
          <a:p>
            <a:r>
              <a:rPr lang="en-US" dirty="0" smtClean="0"/>
              <a:t>Start:  Bolus Insulin with Breakfast</a:t>
            </a:r>
          </a:p>
          <a:p>
            <a:r>
              <a:rPr lang="en-US" dirty="0" smtClean="0"/>
              <a:t>Dose: 4 units, 0.1 U/kg (weight 100kg = 10 units), 10% = 3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7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Between Insulin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Intermediate to Basal</a:t>
            </a:r>
          </a:p>
          <a:p>
            <a:pPr lvl="1"/>
            <a:r>
              <a:rPr lang="en-US" dirty="0" smtClean="0"/>
              <a:t>Once daily – convert 1:1</a:t>
            </a:r>
          </a:p>
          <a:p>
            <a:pPr lvl="1"/>
            <a:r>
              <a:rPr lang="en-US" dirty="0" smtClean="0"/>
              <a:t>Twice daily – Use 80% of dose</a:t>
            </a:r>
          </a:p>
          <a:p>
            <a:r>
              <a:rPr lang="en-US" dirty="0" smtClean="0"/>
              <a:t>Converting to U500</a:t>
            </a:r>
          </a:p>
          <a:p>
            <a:pPr lvl="1"/>
            <a:r>
              <a:rPr lang="en-US" dirty="0" smtClean="0"/>
              <a:t>Use 80% of TDD insulin dose, given 30 minutes before meals</a:t>
            </a:r>
          </a:p>
          <a:p>
            <a:pPr lvl="1"/>
            <a:r>
              <a:rPr lang="en-US" dirty="0" smtClean="0"/>
              <a:t>TDD = 200-300 units/day divide dose bid</a:t>
            </a:r>
          </a:p>
          <a:p>
            <a:pPr lvl="1"/>
            <a:r>
              <a:rPr lang="en-US" dirty="0" smtClean="0"/>
              <a:t>TDD = 300-750 units/day divide dose </a:t>
            </a:r>
            <a:r>
              <a:rPr lang="en-US" dirty="0" err="1" smtClean="0"/>
              <a:t>tid</a:t>
            </a:r>
            <a:endParaRPr lang="en-US" dirty="0" smtClean="0"/>
          </a:p>
          <a:p>
            <a:pPr lvl="1"/>
            <a:r>
              <a:rPr lang="en-US" dirty="0" smtClean="0"/>
              <a:t>TDD = 750-2000 units/day divide dose four times daily</a:t>
            </a:r>
          </a:p>
          <a:p>
            <a:pPr lvl="1"/>
            <a:r>
              <a:rPr lang="en-US" dirty="0" smtClean="0"/>
              <a:t>TDD &gt;2000units/day consider insulin pump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254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Inhaled </a:t>
            </a:r>
            <a:r>
              <a:rPr lang="en-US" dirty="0"/>
              <a:t>Insulin - Afrezza</a:t>
            </a:r>
          </a:p>
          <a:p>
            <a:r>
              <a:rPr lang="en-US" dirty="0"/>
              <a:t>Concentrated </a:t>
            </a:r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U200</a:t>
            </a:r>
          </a:p>
          <a:p>
            <a:pPr lvl="1"/>
            <a:r>
              <a:rPr lang="en-US" dirty="0" smtClean="0"/>
              <a:t>U300</a:t>
            </a:r>
          </a:p>
          <a:p>
            <a:r>
              <a:rPr lang="en-US" dirty="0" smtClean="0"/>
              <a:t>Ultra Long-Acting Insulin</a:t>
            </a:r>
          </a:p>
          <a:p>
            <a:r>
              <a:rPr lang="en-US" dirty="0" smtClean="0"/>
              <a:t>Biosimilars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Insulin - Afrezza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Second Generation Inhaled Insulin</a:t>
            </a:r>
          </a:p>
          <a:p>
            <a:r>
              <a:rPr lang="en-US" dirty="0"/>
              <a:t>Approved June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Ultra </a:t>
            </a:r>
            <a:r>
              <a:rPr lang="en-US" dirty="0"/>
              <a:t>Rapid-acting inhaled insulin for adults at least 18 years of age with T1DM or T2DM.</a:t>
            </a:r>
          </a:p>
          <a:p>
            <a:r>
              <a:rPr lang="en-US" dirty="0"/>
              <a:t>Technosphere Insulin, dry powdered insulin for prandial coverage in </a:t>
            </a:r>
            <a:r>
              <a:rPr lang="en-US" u="sng" dirty="0"/>
              <a:t>non-smoking adults without pulmonary diseases</a:t>
            </a:r>
          </a:p>
          <a:p>
            <a:r>
              <a:rPr lang="en-US" dirty="0"/>
              <a:t>In patients with T1DM, Afrezza must be used in combination with long-acting insulin.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70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Insulin </a:t>
            </a:r>
            <a:r>
              <a:rPr lang="en-US" dirty="0" smtClean="0"/>
              <a:t>– Afrezza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immediately prior to meal, reaches peak plasma in 12-15 minutes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Sealed </a:t>
            </a:r>
            <a:r>
              <a:rPr lang="en-US" dirty="0"/>
              <a:t>foil packages refrigerated, once opened may be out of fridge for </a:t>
            </a:r>
            <a:r>
              <a:rPr lang="en-US" dirty="0" smtClean="0"/>
              <a:t>10days</a:t>
            </a:r>
          </a:p>
          <a:p>
            <a:pPr lvl="1"/>
            <a:r>
              <a:rPr lang="en-US" dirty="0" smtClean="0"/>
              <a:t>Inhaler </a:t>
            </a:r>
            <a:r>
              <a:rPr lang="en-US" dirty="0"/>
              <a:t>must be replaced every 15 days</a:t>
            </a:r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of acute bronchospasm in patients with chronic lung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Contraindicated </a:t>
            </a:r>
            <a:r>
              <a:rPr lang="en-US" dirty="0"/>
              <a:t>in patients with Asthma, COPD, lung cancer, current smokers or cessation smokers within last 6 months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33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025809" cy="461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92805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24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069" y="6362866"/>
            <a:ext cx="720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://www.afrezzapro.com/dosing-conversions#close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Inhaled Insulin – Afrezza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9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610599" cy="4191000"/>
          </a:xfrm>
        </p:spPr>
        <p:txBody>
          <a:bodyPr>
            <a:normAutofit fontScale="25000" lnSpcReduction="20000"/>
          </a:bodyPr>
          <a:lstStyle/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 smtClean="0"/>
              <a:t>http</a:t>
            </a:r>
            <a:r>
              <a:rPr lang="en-US" sz="1200" dirty="0"/>
              <a:t>://www.diabetes.org/diabetes-basics/statistics/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DC54-228F-4721-882D-53EB62A6B5C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Data-Native Americans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21922404"/>
              </p:ext>
            </p:extLst>
          </p:nvPr>
        </p:nvGraphicFramePr>
        <p:xfrm>
          <a:off x="914400" y="1905000"/>
          <a:ext cx="7315200" cy="43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477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http://www.diabetes.org/diabetes-basics/statistics/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6100"/>
            <a:ext cx="5409625" cy="21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056234"/>
            <a:ext cx="5409625" cy="23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789" y="6428601"/>
            <a:ext cx="4790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/>
              <a:t>www.afrezza.com/step-by-step-guide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Inhaled Insulin - Afrezza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27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Insulin – </a:t>
            </a:r>
            <a:r>
              <a:rPr lang="en-US" dirty="0" smtClean="0"/>
              <a:t>Afrezza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number of insulin </a:t>
            </a:r>
            <a:r>
              <a:rPr lang="en-US" dirty="0" smtClean="0"/>
              <a:t>injections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used immediately before meal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Contraindicated </a:t>
            </a:r>
            <a:r>
              <a:rPr lang="en-US" dirty="0"/>
              <a:t>in pts with respiratory problems, lung cancer or </a:t>
            </a:r>
            <a:r>
              <a:rPr lang="en-US" dirty="0" smtClean="0"/>
              <a:t>smokers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inhalations for higher insulin </a:t>
            </a:r>
            <a:r>
              <a:rPr lang="en-US" dirty="0" smtClean="0"/>
              <a:t>doses</a:t>
            </a:r>
          </a:p>
          <a:p>
            <a:pPr lvl="1"/>
            <a:r>
              <a:rPr lang="en-US" dirty="0" smtClean="0"/>
              <a:t>Risk </a:t>
            </a:r>
            <a:r>
              <a:rPr lang="en-US" dirty="0"/>
              <a:t>of lung function </a:t>
            </a:r>
            <a:r>
              <a:rPr lang="en-US" dirty="0" smtClean="0"/>
              <a:t>decreasing</a:t>
            </a:r>
          </a:p>
          <a:p>
            <a:pPr lvl="1"/>
            <a:r>
              <a:rPr lang="en-US" dirty="0" smtClean="0"/>
              <a:t>Dosing </a:t>
            </a:r>
            <a:r>
              <a:rPr lang="en-US" dirty="0"/>
              <a:t>increments of 4 and 8 units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0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Concentrated </a:t>
            </a:r>
            <a:r>
              <a:rPr lang="en-US" dirty="0" smtClean="0"/>
              <a:t>Insulin U-200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 smtClean="0"/>
              <a:t>Humalog </a:t>
            </a:r>
            <a:r>
              <a:rPr lang="en-US" dirty="0"/>
              <a:t>Kwikpen</a:t>
            </a:r>
          </a:p>
          <a:p>
            <a:r>
              <a:rPr lang="en-US" dirty="0"/>
              <a:t>Rapid acting mealtime insulin, identical to Humalog U100 except contains 200units/ml</a:t>
            </a:r>
          </a:p>
          <a:p>
            <a:r>
              <a:rPr lang="en-US" dirty="0"/>
              <a:t>Could be considered for people on &gt;20 units/day of rapid acting insulin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5449"/>
            <a:ext cx="8839200" cy="19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97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Concentrated </a:t>
            </a:r>
            <a:r>
              <a:rPr lang="en-US" dirty="0" smtClean="0"/>
              <a:t>Insulin </a:t>
            </a:r>
            <a:r>
              <a:rPr lang="en-US" dirty="0"/>
              <a:t> </a:t>
            </a:r>
            <a:r>
              <a:rPr lang="en-US" dirty="0" smtClean="0"/>
              <a:t>U-300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53450" cy="399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Toujeo </a:t>
            </a:r>
            <a:r>
              <a:rPr lang="en-US" dirty="0"/>
              <a:t>(Insulin glargine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Available in  SoloStar pen, which only delivers up to 80 units per injection</a:t>
            </a:r>
          </a:p>
          <a:p>
            <a:r>
              <a:rPr lang="en-US" dirty="0" smtClean="0"/>
              <a:t>Longer </a:t>
            </a:r>
            <a:r>
              <a:rPr lang="en-US" dirty="0"/>
              <a:t>duration of action than Lantus (slower absorption)</a:t>
            </a:r>
          </a:p>
          <a:p>
            <a:r>
              <a:rPr lang="en-US" dirty="0"/>
              <a:t>Higher doses may be required to get same glycemic efficacy as Lantus</a:t>
            </a:r>
          </a:p>
          <a:p>
            <a:r>
              <a:rPr lang="en-US" dirty="0"/>
              <a:t> 5 days to achieve maximum benefit, titrate every 3-4 days</a:t>
            </a:r>
          </a:p>
          <a:p>
            <a:r>
              <a:rPr lang="en-US" dirty="0" smtClean="0"/>
              <a:t>Conversions:</a:t>
            </a:r>
            <a:endParaRPr lang="en-US" dirty="0"/>
          </a:p>
          <a:p>
            <a:pPr lvl="1"/>
            <a:r>
              <a:rPr lang="en-US" dirty="0" smtClean="0"/>
              <a:t>Daily </a:t>
            </a:r>
            <a:r>
              <a:rPr lang="en-US" dirty="0"/>
              <a:t>Lantus, Levemir or NPH 1:1 </a:t>
            </a:r>
            <a:r>
              <a:rPr lang="en-US" dirty="0" smtClean="0"/>
              <a:t>conversion</a:t>
            </a:r>
          </a:p>
          <a:p>
            <a:pPr lvl="1"/>
            <a:r>
              <a:rPr lang="en-US" dirty="0" smtClean="0"/>
              <a:t>Twice </a:t>
            </a:r>
            <a:r>
              <a:rPr lang="en-US" dirty="0"/>
              <a:t>daily Lantus 1:1, Levemir or NPH use 80% of total daily dose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3" b="43489"/>
          <a:stretch/>
        </p:blipFill>
        <p:spPr bwMode="auto">
          <a:xfrm>
            <a:off x="1524000" y="5715000"/>
            <a:ext cx="5851525" cy="101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97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Approved September 2015</a:t>
            </a:r>
            <a:endParaRPr lang="en-US" dirty="0"/>
          </a:p>
          <a:p>
            <a:r>
              <a:rPr lang="en-US" dirty="0"/>
              <a:t>Ultra </a:t>
            </a:r>
            <a:r>
              <a:rPr lang="en-US" dirty="0" smtClean="0"/>
              <a:t>Long-acting insulin approved for </a:t>
            </a:r>
            <a:r>
              <a:rPr lang="en-US" dirty="0"/>
              <a:t>adults at least 18 years of age with T1DM or T2DM.</a:t>
            </a:r>
          </a:p>
          <a:p>
            <a:r>
              <a:rPr lang="en-US" dirty="0" smtClean="0"/>
              <a:t>Available in Flextouch pen U100 or U200 with dosing up to 160 units/injection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75" t="31252" r="27500" b="60935"/>
          <a:stretch/>
        </p:blipFill>
        <p:spPr>
          <a:xfrm>
            <a:off x="1600200" y="4953000"/>
            <a:ext cx="4752974" cy="6172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</a:t>
            </a:r>
            <a:r>
              <a:rPr lang="en-US" dirty="0" err="1" smtClean="0"/>
              <a:t>Degludec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655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Tresiba [package insert]. Plainsboro, NJ: Novo Nordisk </a:t>
            </a:r>
            <a:r>
              <a:rPr lang="en-US" sz="1000" dirty="0" err="1"/>
              <a:t>Inc</a:t>
            </a:r>
            <a:r>
              <a:rPr lang="en-US" sz="1000" dirty="0"/>
              <a:t>; September 2015.</a:t>
            </a:r>
          </a:p>
        </p:txBody>
      </p:sp>
    </p:spTree>
    <p:extLst>
      <p:ext uri="{BB962C8B-B14F-4D97-AF65-F5344CB8AC3E}">
        <p14:creationId xmlns:p14="http://schemas.microsoft.com/office/powerpoint/2010/main" val="1554865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</a:t>
            </a:r>
            <a:r>
              <a:rPr lang="en-US" dirty="0" err="1" smtClean="0"/>
              <a:t>Degludec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Dosing and Administration</a:t>
            </a:r>
          </a:p>
          <a:p>
            <a:pPr lvl="1"/>
            <a:r>
              <a:rPr lang="en-US" dirty="0" smtClean="0"/>
              <a:t>Once daily SQ dose, start at 10 units, 0.2-0.4mg/kg</a:t>
            </a:r>
          </a:p>
          <a:p>
            <a:pPr lvl="1"/>
            <a:r>
              <a:rPr lang="en-US" dirty="0" smtClean="0"/>
              <a:t>Conversions:</a:t>
            </a:r>
          </a:p>
          <a:p>
            <a:pPr lvl="2"/>
            <a:r>
              <a:rPr lang="en-US" dirty="0" smtClean="0"/>
              <a:t>Daily Lantus, Levemir or NPH 1:1 conversion</a:t>
            </a:r>
          </a:p>
          <a:p>
            <a:r>
              <a:rPr lang="en-US" dirty="0" smtClean="0"/>
              <a:t>Pharmacokinetics</a:t>
            </a:r>
          </a:p>
          <a:p>
            <a:pPr lvl="1"/>
            <a:r>
              <a:rPr lang="en-US" dirty="0" smtClean="0"/>
              <a:t>Half-life ~ 25 hours, Duration of Action ~42 hours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Unopened - Refrigerator </a:t>
            </a:r>
          </a:p>
          <a:p>
            <a:pPr lvl="1"/>
            <a:r>
              <a:rPr lang="en-US" dirty="0" smtClean="0"/>
              <a:t>Opened – Unrefrigerated, stable for 8 weeks below 86°F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dirty="0"/>
              <a:t>Similar rates of hypoglycemia to Insulin Glargine</a:t>
            </a:r>
          </a:p>
          <a:p>
            <a:pPr lvl="1"/>
            <a:r>
              <a:rPr lang="en-US" dirty="0"/>
              <a:t>Lower rates of nocturnal hypoglycemia compared to Insulin Glargine (not significant)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655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Tresiba [package insert]. Plainsboro, NJ: Novo Nordisk </a:t>
            </a:r>
            <a:r>
              <a:rPr lang="en-US" sz="1000" dirty="0" err="1"/>
              <a:t>Inc</a:t>
            </a:r>
            <a:r>
              <a:rPr lang="en-US" sz="1000" dirty="0"/>
              <a:t>; September 2015.</a:t>
            </a:r>
          </a:p>
        </p:txBody>
      </p:sp>
    </p:spTree>
    <p:extLst>
      <p:ext uri="{BB962C8B-B14F-4D97-AF65-F5344CB8AC3E}">
        <p14:creationId xmlns:p14="http://schemas.microsoft.com/office/powerpoint/2010/main" val="2289735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Biosimilars </a:t>
            </a:r>
            <a:r>
              <a:rPr lang="en-US" dirty="0"/>
              <a:t>are close to the original “reference” drug and produce similar therapeutic outcomes but are made differently and by different companies and will cost less than the original</a:t>
            </a:r>
          </a:p>
          <a:p>
            <a:r>
              <a:rPr lang="en-US" dirty="0"/>
              <a:t>First Insulin Biosimilars approved by FDA in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Basaglar </a:t>
            </a:r>
            <a:r>
              <a:rPr lang="en-US" dirty="0"/>
              <a:t>– similar to Lantus (under 30 month automatic stay due to patent infringement filed by Sanofi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Abasria </a:t>
            </a:r>
            <a:r>
              <a:rPr lang="en-US" dirty="0"/>
              <a:t>– European product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Biosimilars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4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DM Medications On the Horizon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1049"/>
              </p:ext>
            </p:extLst>
          </p:nvPr>
        </p:nvGraphicFramePr>
        <p:xfrm>
          <a:off x="284163" y="2362200"/>
          <a:ext cx="857408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22"/>
                <a:gridCol w="2143522"/>
                <a:gridCol w="2143522"/>
                <a:gridCol w="21435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Approval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</a:t>
                      </a:r>
                      <a:r>
                        <a:rPr lang="en-US" dirty="0" err="1" smtClean="0"/>
                        <a:t>peglispro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 basal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 units SQ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Lyxumia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lixisenatide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GLP-1</a:t>
                      </a:r>
                      <a:r>
                        <a:rPr lang="en-US" baseline="0" dirty="0" smtClean="0"/>
                        <a:t> agonist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10mcg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Semaglutide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GLP-1</a:t>
                      </a:r>
                      <a:r>
                        <a:rPr lang="en-US" baseline="0" dirty="0" smtClean="0"/>
                        <a:t> agonist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0.8-1.6mg</a:t>
                      </a:r>
                      <a:r>
                        <a:rPr lang="en-US" baseline="0" dirty="0" smtClean="0"/>
                        <a:t> po 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Omariglipitin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DPP4 Inhibitor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10-25mg</a:t>
                      </a:r>
                      <a:r>
                        <a:rPr lang="en-US" baseline="0" dirty="0" smtClean="0"/>
                        <a:t> po 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Tofogliflozin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SGLT2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10-40mg po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LY2409021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Glucagon receptor</a:t>
                      </a:r>
                      <a:r>
                        <a:rPr lang="en-US" baseline="0" dirty="0" smtClean="0"/>
                        <a:t> antagonist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5-200mg po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6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5 yo female has T2DM, her HgA1c is 10.1 with SCr 0.9 and she is on Metformin 1000mg bid and glyburide 10mg .  Select the best treatment plan.</a:t>
            </a:r>
          </a:p>
          <a:p>
            <a:pPr marL="514350" indent="-514350">
              <a:buAutoNum type="alphaUcPeriod"/>
            </a:pPr>
            <a:r>
              <a:rPr lang="en-US" dirty="0" smtClean="0"/>
              <a:t>Continue metformin, glyburide and add </a:t>
            </a:r>
            <a:r>
              <a:rPr lang="en-US" dirty="0" err="1" smtClean="0"/>
              <a:t>pioglitizone</a:t>
            </a:r>
            <a:r>
              <a:rPr lang="en-US" dirty="0" smtClean="0"/>
              <a:t> 15mg daily</a:t>
            </a:r>
          </a:p>
          <a:p>
            <a:pPr marL="514350" indent="-514350">
              <a:buAutoNum type="alphaUcPeriod"/>
            </a:pPr>
            <a:r>
              <a:rPr lang="en-US" dirty="0" smtClean="0"/>
              <a:t>Continue metformin, glyburide and add sitagliptin 5mg daily</a:t>
            </a:r>
          </a:p>
          <a:p>
            <a:pPr marL="514350" indent="-514350">
              <a:buAutoNum type="alphaUcPeriod"/>
            </a:pPr>
            <a:r>
              <a:rPr lang="en-US" dirty="0" smtClean="0"/>
              <a:t>Continue metformin,  glyburide and add Levemir 10 units hs</a:t>
            </a:r>
          </a:p>
          <a:p>
            <a:pPr marL="514350" indent="-514350">
              <a:buAutoNum type="alphaUcPeriod"/>
            </a:pPr>
            <a:r>
              <a:rPr lang="en-US" dirty="0" smtClean="0"/>
              <a:t>Continue metformin, stop glyburide and add Levemir 10 units hs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35 yo female with T2DM her HgA1c 9.1, BMI 44kg, BP 137/88, SCr 0.7.  She is currently on Levemir 45 unit SQ bid, Novolog 10 units SQ AC, Lisinopril 20mg daily, omeprazole 20mg daily, metoclopramide 10mg TID, calcium/</a:t>
            </a:r>
            <a:r>
              <a:rPr lang="en-US" dirty="0" err="1" smtClean="0"/>
              <a:t>vit</a:t>
            </a:r>
            <a:r>
              <a:rPr lang="en-US" dirty="0" smtClean="0"/>
              <a:t> D.  Intolerant to metformin. What would be the best option for her DM?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 DPP-IV inhibitor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 GLP1-agonist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SGLT-2 inhibitor</a:t>
            </a:r>
          </a:p>
          <a:p>
            <a:pPr marL="514350" indent="-514350">
              <a:buAutoNum type="alphaUcPeriod"/>
            </a:pPr>
            <a:r>
              <a:rPr lang="en-US" dirty="0" smtClean="0"/>
              <a:t>Adjust Insulin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6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24 hours…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4557 adults are diagnosed with diabetes.</a:t>
            </a:r>
          </a:p>
          <a:p>
            <a:r>
              <a:rPr lang="en-US" sz="2800" dirty="0" smtClean="0"/>
              <a:t>136 people begin treatment for </a:t>
            </a:r>
            <a:r>
              <a:rPr lang="en-US" sz="2800" b="1" dirty="0" smtClean="0"/>
              <a:t>end-stage renal disease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200 nontraumatic </a:t>
            </a:r>
            <a:r>
              <a:rPr lang="en-US" sz="2800" b="1" dirty="0" smtClean="0"/>
              <a:t>lower-limb amputations </a:t>
            </a:r>
            <a:r>
              <a:rPr lang="en-US" sz="2800" dirty="0" smtClean="0"/>
              <a:t>are performed.</a:t>
            </a:r>
          </a:p>
          <a:p>
            <a:r>
              <a:rPr lang="en-US" sz="2800" dirty="0" smtClean="0"/>
              <a:t>641 people die from diabetes, or diabetes </a:t>
            </a:r>
            <a:br>
              <a:rPr lang="en-US" sz="2800" dirty="0" smtClean="0"/>
            </a:br>
            <a:r>
              <a:rPr lang="en-US" sz="2800" dirty="0" smtClean="0"/>
              <a:t>is a contributing cause of their </a:t>
            </a:r>
            <a:r>
              <a:rPr lang="en-US" sz="2800" b="1" dirty="0" smtClean="0"/>
              <a:t>death</a:t>
            </a:r>
            <a:r>
              <a:rPr lang="en-US" sz="28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182">
            <a:off x="343261" y="4425090"/>
            <a:ext cx="1358340" cy="119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637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/>
              <a:t>CDC. National Diabetes Statistics Report 2014: Estimates of diabetes and its burden in the United States, 2014. Atlanta, GA: U.S. Department of Health and Human Services, Centers for Disease Control and Prevention, 2011. Available at </a:t>
            </a:r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www.cdc.gov/diabetes/pubs/statsreport14.html</a:t>
            </a: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35 yo female with T2DM her HgA1c 9.1, BMI 44kg, BP 137/88, SCr 0.7.  She is currently on Levemir 45 unit SQ bid, Novolog 10 units SQ AC, Lisinopril 20mg daily, omeprazole 20mg daily, metoclopramide 10mg TID, calcium/</a:t>
            </a:r>
            <a:r>
              <a:rPr lang="en-US" dirty="0" err="1"/>
              <a:t>vit</a:t>
            </a:r>
            <a:r>
              <a:rPr lang="en-US" dirty="0"/>
              <a:t> D. </a:t>
            </a:r>
            <a:r>
              <a:rPr lang="en-US" dirty="0" smtClean="0"/>
              <a:t>Her pooled cohort is 7%. What is the best option for the patient.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simvastatin 20mg HS</a:t>
            </a:r>
          </a:p>
          <a:p>
            <a:pPr marL="514350" indent="-514350">
              <a:buAutoNum type="alphaUcPeriod"/>
            </a:pPr>
            <a:r>
              <a:rPr lang="en-US" dirty="0" smtClean="0"/>
              <a:t>Wait until she is 40 then add statin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atorvastatin 20mg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atorvastatin 80mg</a:t>
            </a:r>
          </a:p>
        </p:txBody>
      </p:sp>
    </p:spTree>
    <p:extLst>
      <p:ext uri="{BB962C8B-B14F-4D97-AF65-F5344CB8AC3E}">
        <p14:creationId xmlns:p14="http://schemas.microsoft.com/office/powerpoint/2010/main" val="3370301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35 yo female with T2DM her HgA1c 9.1, BMI 44kg, BP 137/88, SCr 0.7.  She is currently on Levemir 45 unit SQ bid, Novolog 10 units SQ AC, Lisinopril 20mg daily, omeprazole 20mg daily, metoclopramide 10mg TID, calcium/</a:t>
            </a:r>
            <a:r>
              <a:rPr lang="en-US" dirty="0" err="1"/>
              <a:t>vit</a:t>
            </a:r>
            <a:r>
              <a:rPr lang="en-US" dirty="0"/>
              <a:t> D.  Intolerant to metformin. </a:t>
            </a:r>
            <a:r>
              <a:rPr lang="en-US" dirty="0" smtClean="0"/>
              <a:t>What else should be done to manage to optimize her therapy?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ASA EC 81mg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amlodipine 10mg daily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 Lisinopril to 30mg daily</a:t>
            </a:r>
          </a:p>
          <a:p>
            <a:pPr marL="514350" indent="-514350">
              <a:buAutoNum type="alphaUcPeriod"/>
            </a:pPr>
            <a:r>
              <a:rPr lang="en-US" dirty="0" smtClean="0"/>
              <a:t>Add Vitamin D3 1000units daily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83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4 yo male on Levemir 50 units SQ HS and Novolog 15 units SQ AC.  The chart displays his BS.  How would you adjust his insulin?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83906"/>
              </p:ext>
            </p:extLst>
          </p:nvPr>
        </p:nvGraphicFramePr>
        <p:xfrm>
          <a:off x="1447800" y="3886200"/>
          <a:ext cx="5943600" cy="18288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81200"/>
                <a:gridCol w="1981200"/>
                <a:gridCol w="1981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Breakfast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Lunch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Dinner</a:t>
                      </a:r>
                      <a:endParaRPr lang="en-US" b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b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18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Case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Change Levemir to 30 units SQ QAM and HS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 Novolog to 17 units SQ AC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 Novolog to 17 units </a:t>
            </a:r>
            <a:r>
              <a:rPr lang="en-US" dirty="0" err="1" smtClean="0"/>
              <a:t>qam</a:t>
            </a:r>
            <a:r>
              <a:rPr lang="en-US" dirty="0" smtClean="0"/>
              <a:t>, 15 units before lunch and dinner</a:t>
            </a:r>
          </a:p>
          <a:p>
            <a:pPr marL="514350" indent="-514350">
              <a:buAutoNum type="alphaUcPeriod"/>
            </a:pPr>
            <a:r>
              <a:rPr lang="en-US" dirty="0" smtClean="0"/>
              <a:t>Increase Novolog to 15 units </a:t>
            </a:r>
            <a:r>
              <a:rPr lang="en-US" dirty="0" err="1" smtClean="0"/>
              <a:t>qam</a:t>
            </a:r>
            <a:r>
              <a:rPr lang="en-US" dirty="0" smtClean="0"/>
              <a:t> and dinner and 17 units before lunch</a:t>
            </a:r>
          </a:p>
        </p:txBody>
      </p:sp>
    </p:spTree>
    <p:extLst>
      <p:ext uri="{BB962C8B-B14F-4D97-AF65-F5344CB8AC3E}">
        <p14:creationId xmlns:p14="http://schemas.microsoft.com/office/powerpoint/2010/main" val="1588268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81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  <a:r>
              <a:rPr lang="en-US" dirty="0" smtClean="0"/>
              <a:t>: Severe, Symptomatic, Asymptomatic, Probable, Pseudo-hypoglycemia</a:t>
            </a:r>
          </a:p>
          <a:p>
            <a:r>
              <a:rPr lang="en-US" b="1" dirty="0" smtClean="0"/>
              <a:t>Risk Factors</a:t>
            </a:r>
            <a:r>
              <a:rPr lang="en-US" dirty="0" smtClean="0"/>
              <a:t>: Age, Insulin Excess, Type of Insulin, Impaired counter-regulatory response</a:t>
            </a:r>
          </a:p>
          <a:p>
            <a:r>
              <a:rPr lang="en-US" b="1" dirty="0" smtClean="0"/>
              <a:t>Prevention</a:t>
            </a:r>
            <a:r>
              <a:rPr lang="en-US" dirty="0" smtClean="0"/>
              <a:t>: Goals, regimens, behavioral, hypoglycemia awareness</a:t>
            </a:r>
          </a:p>
          <a:p>
            <a:r>
              <a:rPr lang="en-US" b="1" dirty="0" smtClean="0"/>
              <a:t>Treatment</a:t>
            </a:r>
            <a:r>
              <a:rPr lang="en-US" dirty="0" smtClean="0"/>
              <a:t>: Ingesting carbohydrates (15-20gm), glucagon 0.5-1mg SQ/IM, Dextrose 25gm IV, glucose infusion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1219799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Diabetic Ketoacidosis and</a:t>
            </a:r>
            <a:br>
              <a:rPr lang="en-US" sz="3000" dirty="0" smtClean="0"/>
            </a:br>
            <a:r>
              <a:rPr lang="en-US" sz="3000" dirty="0" smtClean="0"/>
              <a:t>Hyperosmolar Hyperglycemic State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58718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Findings and Treatment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4267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Quick onset &lt;24 hours</a:t>
            </a:r>
          </a:p>
          <a:p>
            <a:r>
              <a:rPr lang="en-US" b="1" dirty="0" smtClean="0"/>
              <a:t>Symptoms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Nausea, vomiting, hyperventilation, </a:t>
            </a:r>
            <a:r>
              <a:rPr lang="en-US" dirty="0"/>
              <a:t>abdominal </a:t>
            </a:r>
            <a:r>
              <a:rPr lang="en-US" dirty="0" smtClean="0"/>
              <a:t>pain,  can progress to lethargy, focal deficits, obundation, seizure and coma</a:t>
            </a:r>
          </a:p>
          <a:p>
            <a:r>
              <a:rPr lang="en-US" b="1" dirty="0" smtClean="0"/>
              <a:t>Causes</a:t>
            </a:r>
            <a:r>
              <a:rPr lang="en-US" dirty="0" smtClean="0"/>
              <a:t>: Infection, new onset DM, </a:t>
            </a:r>
            <a:r>
              <a:rPr lang="en-US" dirty="0"/>
              <a:t>non-compliance, </a:t>
            </a:r>
            <a:r>
              <a:rPr lang="en-US" dirty="0" smtClean="0"/>
              <a:t>MI</a:t>
            </a:r>
          </a:p>
          <a:p>
            <a:r>
              <a:rPr lang="en-US" b="1" dirty="0" smtClean="0"/>
              <a:t>Treatment</a:t>
            </a:r>
            <a:r>
              <a:rPr lang="en-US" dirty="0" smtClean="0"/>
              <a:t>: Fluids, Potassium, Insulin, maybe sodium bicarb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3931920" cy="58718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Laboratory Values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7085232"/>
              </p:ext>
            </p:extLst>
          </p:nvPr>
        </p:nvGraphicFramePr>
        <p:xfrm>
          <a:off x="4495800" y="2438400"/>
          <a:ext cx="4292600" cy="4135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76873"/>
                <a:gridCol w="1576873"/>
                <a:gridCol w="11388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DKA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HHS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&gt;250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&gt;600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 pH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7.25-7.3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&gt;7.3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Bicarb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15-18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&gt;18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Urine/Serum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ketones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Serum osmolality</a:t>
                      </a:r>
                    </a:p>
                    <a:p>
                      <a:r>
                        <a:rPr lang="en-US" sz="1200" dirty="0" smtClean="0"/>
                        <a:t>2(</a:t>
                      </a:r>
                      <a:r>
                        <a:rPr lang="en-US" sz="1200" dirty="0" err="1" smtClean="0"/>
                        <a:t>NA+glucose</a:t>
                      </a:r>
                      <a:r>
                        <a:rPr lang="en-US" sz="1200" dirty="0" smtClean="0"/>
                        <a:t>)/18</a:t>
                      </a:r>
                      <a:endParaRPr lang="en-US" sz="1200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&gt;320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Anion gap</a:t>
                      </a:r>
                    </a:p>
                    <a:p>
                      <a:r>
                        <a:rPr lang="en-US" sz="1200" dirty="0" smtClean="0"/>
                        <a:t>Na-(Cl+HCO3)</a:t>
                      </a:r>
                      <a:endParaRPr lang="en-US" sz="1200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96299" marR="9629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State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Alert</a:t>
                      </a:r>
                      <a:endParaRPr lang="en-US" dirty="0"/>
                    </a:p>
                  </a:txBody>
                  <a:tcPr marL="96299" marR="9629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Stupor/Coma</a:t>
                      </a:r>
                      <a:endParaRPr lang="en-US" dirty="0"/>
                    </a:p>
                  </a:txBody>
                  <a:tcPr marL="96299" marR="96299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549021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9042584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151063"/>
            <a:ext cx="8329108" cy="3975100"/>
          </a:xfrm>
        </p:spPr>
        <p:txBody>
          <a:bodyPr/>
          <a:lstStyle/>
          <a:p>
            <a:r>
              <a:rPr lang="en-US" dirty="0" smtClean="0"/>
              <a:t>Diabetes is a CHD risk equivalent!</a:t>
            </a:r>
          </a:p>
          <a:p>
            <a:r>
              <a:rPr lang="en-US" dirty="0" smtClean="0"/>
              <a:t>ASCVD (ACS, MI, stable/unstable angina, stroke, TIA, PAD) is the </a:t>
            </a:r>
            <a:r>
              <a:rPr lang="en-US" b="1" dirty="0" smtClean="0"/>
              <a:t>leading cause of morbidity and mortality in diabetics</a:t>
            </a:r>
            <a:endParaRPr lang="en-US" b="1" dirty="0"/>
          </a:p>
          <a:p>
            <a:r>
              <a:rPr lang="en-US" dirty="0" smtClean="0"/>
              <a:t>Risk factors: HTN, obesity, lipid abnormalities, smoking, family history of premature CAD, albuminuria</a:t>
            </a:r>
          </a:p>
          <a:p>
            <a:r>
              <a:rPr lang="en-US" dirty="0" smtClean="0"/>
              <a:t>Assessment: Annually (at minimum)</a:t>
            </a:r>
          </a:p>
          <a:p>
            <a:r>
              <a:rPr lang="en-US" dirty="0" smtClean="0"/>
              <a:t>Treatment: Multifactorial Cardiac risk reduction – smoking cessation, ASA therapy, hypertension control, statin, diet/exercise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548360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Prevent mortality, prevent CVD, prevent nephropathy and retinopathy</a:t>
            </a:r>
          </a:p>
          <a:p>
            <a:r>
              <a:rPr lang="en-US" dirty="0" smtClean="0"/>
              <a:t>Goal Blood Pressure Targets</a:t>
            </a:r>
          </a:p>
          <a:p>
            <a:pPr lvl="1"/>
            <a:r>
              <a:rPr lang="en-US" dirty="0" smtClean="0"/>
              <a:t>ADA:  &lt;140/90 mmHg</a:t>
            </a:r>
          </a:p>
          <a:p>
            <a:pPr lvl="1"/>
            <a:r>
              <a:rPr lang="en-US" dirty="0" smtClean="0"/>
              <a:t>AACE: &lt;130/80 mmHg</a:t>
            </a:r>
          </a:p>
          <a:p>
            <a:r>
              <a:rPr lang="en-US" dirty="0" smtClean="0"/>
              <a:t>Treatment: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– Ace Inhibitor or Angiotensin Receptor Blocker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– Calcium Channel Blocker, Thiazide Diuretic, Beta Blocker (carvedilol &gt; metoprolol)*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 – alpha blocker, central agents, vasodilators, aldosterone antagonist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3618508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725053"/>
              </p:ext>
            </p:extLst>
          </p:nvPr>
        </p:nvGraphicFramePr>
        <p:xfrm>
          <a:off x="304800" y="1905000"/>
          <a:ext cx="8553450" cy="404077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23999"/>
                <a:gridCol w="3505200"/>
                <a:gridCol w="352425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ADA  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ACCE 2016</a:t>
                      </a:r>
                      <a:endParaRPr lang="en-US" sz="2400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HgA1c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&lt;7% </a:t>
                      </a:r>
                    </a:p>
                    <a:p>
                      <a:r>
                        <a:rPr lang="en-US" dirty="0" smtClean="0"/>
                        <a:t>&lt;8% - Elderly, frail, brittle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&lt;6.5% </a:t>
                      </a:r>
                    </a:p>
                    <a:p>
                      <a:r>
                        <a:rPr lang="en-US" dirty="0" smtClean="0"/>
                        <a:t>&gt;6.5% - Concurrent serious illness and high hypoglycemic risk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Monotherapy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A1c &lt;9%</a:t>
                      </a:r>
                      <a:r>
                        <a:rPr lang="en-US" dirty="0" smtClean="0"/>
                        <a:t>: Metformin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A1c &lt;7.5%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Met, SGLT2i, DPP4i, or GLP-1 RA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Dual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A1c &gt;9%</a:t>
                      </a:r>
                      <a:r>
                        <a:rPr lang="en-US" dirty="0" smtClean="0"/>
                        <a:t>: Dual Therapy</a:t>
                      </a:r>
                      <a:r>
                        <a:rPr lang="en-US" baseline="0" dirty="0" smtClean="0"/>
                        <a:t> – Metformin + SU, TZD, DPP-4i, SGLT2i, GLP-1 RA, Insulin</a:t>
                      </a:r>
                    </a:p>
                    <a:p>
                      <a:r>
                        <a:rPr lang="en-US" b="1" baseline="0" dirty="0" smtClean="0"/>
                        <a:t>A1c &gt;10% and symptomatic</a:t>
                      </a:r>
                      <a:r>
                        <a:rPr lang="en-US" baseline="0" dirty="0" smtClean="0"/>
                        <a:t>: Metformin +Basal + Prandial Insulin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A1c &gt;7.5%</a:t>
                      </a:r>
                      <a:r>
                        <a:rPr lang="en-US" dirty="0" smtClean="0"/>
                        <a:t>: Dual Therapy</a:t>
                      </a:r>
                      <a:r>
                        <a:rPr lang="en-US" baseline="0" dirty="0" smtClean="0"/>
                        <a:t> – Metformin + (Preferred: DPP-4i, SGLT2i, GLP-1 RA, Colesevelam, Bromocriptine, </a:t>
                      </a:r>
                      <a:r>
                        <a:rPr lang="en-US" baseline="0" dirty="0" err="1" smtClean="0"/>
                        <a:t>Agi</a:t>
                      </a:r>
                      <a:r>
                        <a:rPr lang="en-US" baseline="0" dirty="0" smtClean="0"/>
                        <a:t>, Use caution: SU/GLN, TZD, Insulin)</a:t>
                      </a:r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Metformin</a:t>
                      </a:r>
                      <a:r>
                        <a:rPr lang="en-US" baseline="0" dirty="0" smtClean="0"/>
                        <a:t> + 2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Metformin + 2 others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096000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AACE/ACE </a:t>
            </a:r>
            <a:r>
              <a:rPr lang="en-US" sz="1200" dirty="0"/>
              <a:t>Comprehensive Type 2 Diabetes Management Algorithm 2016 Published in </a:t>
            </a:r>
            <a:r>
              <a:rPr lang="en-US" sz="1200" dirty="0" err="1"/>
              <a:t>Endocr</a:t>
            </a:r>
            <a:r>
              <a:rPr lang="en-US" sz="1200" dirty="0"/>
              <a:t> Pract.2016;22:84-113</a:t>
            </a:r>
          </a:p>
        </p:txBody>
      </p:sp>
    </p:spTree>
    <p:extLst>
      <p:ext uri="{BB962C8B-B14F-4D97-AF65-F5344CB8AC3E}">
        <p14:creationId xmlns:p14="http://schemas.microsoft.com/office/powerpoint/2010/main" val="33621104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 Trials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086314"/>
              </p:ext>
            </p:extLst>
          </p:nvPr>
        </p:nvGraphicFramePr>
        <p:xfrm>
          <a:off x="304800" y="1981200"/>
          <a:ext cx="8553450" cy="4572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19200"/>
                <a:gridCol w="733425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UKPDS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Design</a:t>
                      </a:r>
                      <a:r>
                        <a:rPr lang="en-US" sz="1400" dirty="0" smtClean="0"/>
                        <a:t>: 148</a:t>
                      </a:r>
                      <a:r>
                        <a:rPr lang="en-US" sz="1400" baseline="0" dirty="0" smtClean="0"/>
                        <a:t> T2DM, DB RCT Goal BP &lt;150/85 or &lt;180/105 with captopril or atenolol</a:t>
                      </a:r>
                    </a:p>
                    <a:p>
                      <a:r>
                        <a:rPr lang="en-US" sz="1400" b="1" baseline="0" dirty="0" smtClean="0"/>
                        <a:t>Results: </a:t>
                      </a:r>
                      <a:r>
                        <a:rPr lang="en-US" sz="1400" baseline="0" dirty="0" smtClean="0"/>
                        <a:t>Lower BP resulted in 24% reduction in DM endpoints (reduction in deaths, strokes and retinopathy and visual acuity)</a:t>
                      </a:r>
                      <a:endParaRPr lang="en-US" sz="1400" dirty="0"/>
                    </a:p>
                  </a:txBody>
                  <a:tcPr anchor="ctr"/>
                </a:tc>
              </a:tr>
              <a:tr h="154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ALLHAT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Study Design: </a:t>
                      </a:r>
                      <a:r>
                        <a:rPr lang="en-US" sz="1400" dirty="0" smtClean="0"/>
                        <a:t>33,000 pts, RCT, mean BP 146/84 (36% had DM), randomized to chlorthalidone, amlodpine, lisinopril and doxazosin, primary outcomes (fatal CHD, or nonfatal MI)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Results: </a:t>
                      </a:r>
                      <a:r>
                        <a:rPr lang="en-US" sz="1400" u="sng" dirty="0" smtClean="0"/>
                        <a:t>No difference in primary outcome</a:t>
                      </a:r>
                      <a:r>
                        <a:rPr lang="en-US" sz="1400" dirty="0" smtClean="0"/>
                        <a:t>, significantly lower rate of new onset HF with chlorthalidone compared to amlodpine and lisinopril, and lower rate of combined</a:t>
                      </a:r>
                      <a:r>
                        <a:rPr lang="en-US" sz="1400" baseline="0" dirty="0" smtClean="0"/>
                        <a:t> CVD outcomes with chlorthalidone than lisinopril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154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Study Design: </a:t>
                      </a:r>
                      <a:r>
                        <a:rPr lang="en-US" sz="1400" dirty="0" smtClean="0"/>
                        <a:t>Fixed combo perindopril-</a:t>
                      </a:r>
                      <a:r>
                        <a:rPr lang="en-US" sz="1400" dirty="0" err="1" smtClean="0"/>
                        <a:t>indapamide</a:t>
                      </a:r>
                      <a:r>
                        <a:rPr lang="en-US" sz="1400" dirty="0" smtClean="0"/>
                        <a:t> to placebo in 11000 pts with T2DM, mean BP 145/81</a:t>
                      </a:r>
                      <a:r>
                        <a:rPr lang="en-US" sz="1400" baseline="0" dirty="0" smtClean="0"/>
                        <a:t>. Primary endpoints (CVD death, nonfatal stroke or MI, proteinuria, doubling SCr, dialysis, death due to renal causes, retinopathy)</a:t>
                      </a:r>
                    </a:p>
                    <a:p>
                      <a:r>
                        <a:rPr lang="en-US" sz="1400" b="1" baseline="0" dirty="0" smtClean="0"/>
                        <a:t>Results: </a:t>
                      </a:r>
                      <a:r>
                        <a:rPr lang="en-US" sz="1400" u="sng" baseline="0" dirty="0" smtClean="0"/>
                        <a:t>Significantly</a:t>
                      </a:r>
                      <a:r>
                        <a:rPr lang="en-US" sz="1400" baseline="0" dirty="0" smtClean="0"/>
                        <a:t> lower rate of Macrovascular and Microvascular events 15.5 vs 16.8%, CVD death and all-cause mortality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60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 Trials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461702"/>
              </p:ext>
            </p:extLst>
          </p:nvPr>
        </p:nvGraphicFramePr>
        <p:xfrm>
          <a:off x="304800" y="2133601"/>
          <a:ext cx="8553450" cy="396244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95400"/>
                <a:gridCol w="7258050"/>
              </a:tblGrid>
              <a:tr h="304799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</a:tr>
              <a:tr h="16154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ACCORD BP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Design</a:t>
                      </a:r>
                      <a:r>
                        <a:rPr lang="en-US" sz="1400" dirty="0" smtClean="0"/>
                        <a:t>: 4733 pts,  T2DM who had CV disease or 2 risk factors of CVD randomized to intensive or standard therapy (goal SBP </a:t>
                      </a:r>
                      <a:r>
                        <a:rPr lang="en-US" sz="1400" u="sng" dirty="0" smtClean="0"/>
                        <a:t>&lt;</a:t>
                      </a:r>
                      <a:r>
                        <a:rPr lang="en-US" sz="1400" dirty="0" smtClean="0"/>
                        <a:t>120mmHg or </a:t>
                      </a:r>
                      <a:r>
                        <a:rPr lang="en-US" sz="1400" u="sng" dirty="0" smtClean="0"/>
                        <a:t>&lt;</a:t>
                      </a:r>
                      <a:r>
                        <a:rPr lang="en-US" sz="1400" dirty="0" smtClean="0"/>
                        <a:t>140mmHg)</a:t>
                      </a:r>
                    </a:p>
                    <a:p>
                      <a:r>
                        <a:rPr lang="en-US" sz="1400" b="1" dirty="0" smtClean="0"/>
                        <a:t>Results</a:t>
                      </a:r>
                      <a:r>
                        <a:rPr lang="en-US" sz="1400" dirty="0" smtClean="0"/>
                        <a:t>: Primary Endpoint (Non-fatal MI or stroke and CV death) </a:t>
                      </a:r>
                      <a:r>
                        <a:rPr lang="en-US" sz="1400" u="sng" dirty="0" smtClean="0"/>
                        <a:t>not statistically different</a:t>
                      </a:r>
                      <a:r>
                        <a:rPr lang="en-US" sz="1400" dirty="0" smtClean="0"/>
                        <a:t>, Incidence of stroke was significantly reduced with intensive group.  Intensive group achieved BP 119/64 mmHg on 3.4 medications and standard group achieved BP 143/70 mmHg on 2.1 medications</a:t>
                      </a:r>
                    </a:p>
                  </a:txBody>
                  <a:tcPr anchor="ctr"/>
                </a:tc>
              </a:tr>
              <a:tr h="10363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Design: </a:t>
                      </a:r>
                      <a:r>
                        <a:rPr lang="en-US" sz="1400" dirty="0" smtClean="0"/>
                        <a:t>~19000</a:t>
                      </a:r>
                      <a:r>
                        <a:rPr lang="en-US" sz="1400" baseline="0" dirty="0" smtClean="0"/>
                        <a:t> pts RCT, baseline BP 170/105, goal DBP </a:t>
                      </a:r>
                      <a:r>
                        <a:rPr lang="en-US" sz="1400" u="sng" baseline="0" dirty="0" smtClean="0"/>
                        <a:t>&lt;</a:t>
                      </a:r>
                      <a:r>
                        <a:rPr lang="en-US" sz="1400" baseline="0" dirty="0" smtClean="0"/>
                        <a:t>90, </a:t>
                      </a:r>
                      <a:r>
                        <a:rPr lang="en-US" sz="1400" u="sng" baseline="0" dirty="0" smtClean="0"/>
                        <a:t>&lt;</a:t>
                      </a:r>
                      <a:r>
                        <a:rPr lang="en-US" sz="1400" baseline="0" dirty="0" smtClean="0"/>
                        <a:t>85, </a:t>
                      </a:r>
                      <a:r>
                        <a:rPr lang="en-US" sz="1400" u="sng" baseline="0" dirty="0" smtClean="0"/>
                        <a:t>&lt;</a:t>
                      </a:r>
                      <a:r>
                        <a:rPr lang="en-US" sz="1400" baseline="0" dirty="0" smtClean="0"/>
                        <a:t>80mmHg.  3-00 DM</a:t>
                      </a:r>
                    </a:p>
                    <a:p>
                      <a:r>
                        <a:rPr lang="en-US" sz="1400" b="1" baseline="0" dirty="0" smtClean="0"/>
                        <a:t>Results: </a:t>
                      </a:r>
                      <a:r>
                        <a:rPr lang="en-US" sz="1400" dirty="0" smtClean="0"/>
                        <a:t>Relative risk of CV events was </a:t>
                      </a:r>
                      <a:r>
                        <a:rPr lang="en-US" sz="1400" u="sng" dirty="0" smtClean="0"/>
                        <a:t>significantly reduced </a:t>
                      </a:r>
                      <a:r>
                        <a:rPr lang="en-US" sz="1400" dirty="0" smtClean="0"/>
                        <a:t>in the &lt;80 mmHg compared to the &lt;90mmHg (RR 0.49,  95%, CI 0.29-0.81)</a:t>
                      </a:r>
                      <a:endParaRPr lang="en-US" sz="1400" dirty="0"/>
                    </a:p>
                  </a:txBody>
                  <a:tcPr anchor="ctr"/>
                </a:tc>
              </a:tr>
              <a:tr h="9146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Design: </a:t>
                      </a:r>
                      <a:r>
                        <a:rPr lang="en-US" sz="1400" b="0" dirty="0" smtClean="0"/>
                        <a:t>499</a:t>
                      </a:r>
                      <a:r>
                        <a:rPr lang="en-US" sz="1400" b="0" baseline="0" dirty="0" smtClean="0"/>
                        <a:t> NA T2DM </a:t>
                      </a:r>
                      <a:r>
                        <a:rPr lang="en-US" sz="1400" b="0" u="sng" baseline="0" dirty="0" smtClean="0"/>
                        <a:t>&gt;</a:t>
                      </a:r>
                      <a:r>
                        <a:rPr lang="en-US" sz="1400" b="0" baseline="0" dirty="0" smtClean="0"/>
                        <a:t>40yo randomized to goal SBP </a:t>
                      </a:r>
                      <a:r>
                        <a:rPr lang="en-US" sz="1400" b="0" u="sng" baseline="0" dirty="0" smtClean="0"/>
                        <a:t>&lt;</a:t>
                      </a:r>
                      <a:r>
                        <a:rPr lang="en-US" sz="1400" b="0" baseline="0" dirty="0" smtClean="0"/>
                        <a:t>130mmHg and LDL </a:t>
                      </a:r>
                      <a:r>
                        <a:rPr lang="en-US" sz="1400" b="0" u="sng" baseline="0" dirty="0" smtClean="0"/>
                        <a:t>&lt;</a:t>
                      </a:r>
                      <a:r>
                        <a:rPr lang="en-US" sz="1400" b="0" baseline="0" dirty="0" smtClean="0"/>
                        <a:t>100mg/</a:t>
                      </a:r>
                      <a:r>
                        <a:rPr lang="en-US" sz="1400" b="0" baseline="0" dirty="0" err="1" smtClean="0"/>
                        <a:t>dL</a:t>
                      </a:r>
                      <a:r>
                        <a:rPr lang="en-US" sz="1400" b="0" baseline="0" dirty="0" smtClean="0"/>
                        <a:t> or SBP </a:t>
                      </a:r>
                      <a:r>
                        <a:rPr lang="en-US" sz="1400" b="0" u="sng" baseline="0" dirty="0" smtClean="0"/>
                        <a:t>&lt;</a:t>
                      </a:r>
                      <a:r>
                        <a:rPr lang="en-US" sz="1400" b="0" baseline="0" dirty="0" smtClean="0"/>
                        <a:t>115 mmHG and LDL </a:t>
                      </a:r>
                      <a:r>
                        <a:rPr lang="en-US" sz="1400" b="0" u="sng" baseline="0" dirty="0" smtClean="0"/>
                        <a:t>&lt;</a:t>
                      </a:r>
                      <a:r>
                        <a:rPr lang="en-US" sz="1400" b="0" baseline="0" dirty="0" smtClean="0"/>
                        <a:t>70mg/</a:t>
                      </a:r>
                      <a:r>
                        <a:rPr lang="en-US" sz="1400" b="0" baseline="0" dirty="0" err="1" smtClean="0"/>
                        <a:t>dL</a:t>
                      </a:r>
                      <a:endParaRPr lang="en-US" sz="1400" b="0" baseline="0" dirty="0" smtClean="0"/>
                    </a:p>
                    <a:p>
                      <a:r>
                        <a:rPr lang="en-US" sz="1400" b="1" baseline="0" dirty="0" smtClean="0"/>
                        <a:t>Results: </a:t>
                      </a:r>
                      <a:r>
                        <a:rPr lang="en-US" sz="1400" u="sng" dirty="0" smtClean="0"/>
                        <a:t>No</a:t>
                      </a:r>
                      <a:r>
                        <a:rPr lang="en-US" sz="1400" u="sng" baseline="0" dirty="0" smtClean="0"/>
                        <a:t> statistically significant </a:t>
                      </a:r>
                      <a:r>
                        <a:rPr lang="en-US" sz="1400" baseline="0" dirty="0" smtClean="0"/>
                        <a:t>difference in CV outcomes, more ADRs in aggressive group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72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ACE Inhibitors, ARBs and CCB have little effect on glucose and A1c</a:t>
            </a:r>
          </a:p>
          <a:p>
            <a:r>
              <a:rPr lang="en-US" dirty="0" smtClean="0"/>
              <a:t>Thiazide diuretics affect glucose metabolism and can cause hyperglycemia</a:t>
            </a:r>
          </a:p>
          <a:p>
            <a:r>
              <a:rPr lang="en-US" dirty="0" smtClean="0"/>
              <a:t>Beta Blockers can mask hypoglycemic symptoms</a:t>
            </a:r>
          </a:p>
          <a:p>
            <a:pPr lvl="1"/>
            <a:r>
              <a:rPr lang="en-US" dirty="0" smtClean="0"/>
              <a:t>Carvedilol may have less effect on glucose </a:t>
            </a:r>
            <a:r>
              <a:rPr lang="en-US" smtClean="0"/>
              <a:t>than metoprolol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91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Insulin resistance, insulin deficiency  and obesity are associated with</a:t>
            </a:r>
          </a:p>
          <a:p>
            <a:pPr lvl="1"/>
            <a:r>
              <a:rPr lang="en-US" dirty="0" smtClean="0"/>
              <a:t>Hypertriglyceridemia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HDL</a:t>
            </a:r>
          </a:p>
          <a:p>
            <a:pPr lvl="1"/>
            <a:r>
              <a:rPr lang="en-US" dirty="0" smtClean="0"/>
              <a:t>Normal to elevated LDL</a:t>
            </a:r>
          </a:p>
          <a:p>
            <a:r>
              <a:rPr lang="en-US" dirty="0"/>
              <a:t>Diabetes is associated with a high risk of vascular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CVD is </a:t>
            </a:r>
            <a:r>
              <a:rPr lang="en-US" dirty="0"/>
              <a:t>the primary cause of death among people with type 1 and type 2 </a:t>
            </a:r>
            <a:r>
              <a:rPr lang="en-US" dirty="0" smtClean="0"/>
              <a:t>diabetes</a:t>
            </a:r>
          </a:p>
          <a:p>
            <a:r>
              <a:rPr lang="en-US" dirty="0" smtClean="0"/>
              <a:t>Chronic </a:t>
            </a:r>
            <a:r>
              <a:rPr lang="en-US" dirty="0"/>
              <a:t>hyperglycemia promotes the glycation of LDL-C, and both glycation and oxidation are believed to increase the atherogenicity of </a:t>
            </a:r>
            <a:r>
              <a:rPr lang="en-US" dirty="0" smtClean="0"/>
              <a:t>LDL-C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163" y="6248400"/>
            <a:ext cx="794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guidelines.diabetes.ca/browse/Chapter24</a:t>
            </a:r>
            <a:r>
              <a:rPr lang="en-US" sz="1200" dirty="0" smtClean="0"/>
              <a:t>, accessed March 30, 2016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4163" y="6479232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2397775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5345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ADA 2016 Treatment Recommendations – Follows AHA/ACC 2013 Guidelines</a:t>
            </a:r>
          </a:p>
          <a:p>
            <a:r>
              <a:rPr lang="en-US" sz="1800" dirty="0" smtClean="0"/>
              <a:t>Age&lt; 40 or T1DM</a:t>
            </a:r>
            <a:endParaRPr lang="en-US" sz="1800" dirty="0"/>
          </a:p>
          <a:p>
            <a:pPr lvl="1"/>
            <a:r>
              <a:rPr lang="en-US" sz="1600" dirty="0"/>
              <a:t>No risk factors – Moderate </a:t>
            </a:r>
            <a:r>
              <a:rPr lang="en-US" sz="1600" dirty="0" smtClean="0"/>
              <a:t>Intensity Statin</a:t>
            </a:r>
            <a:endParaRPr lang="en-US" sz="1600" dirty="0"/>
          </a:p>
          <a:p>
            <a:pPr lvl="1"/>
            <a:r>
              <a:rPr lang="en-US" sz="1600" dirty="0" smtClean="0"/>
              <a:t>ASCVD risk factors – </a:t>
            </a:r>
            <a:r>
              <a:rPr lang="en-US" sz="1600" dirty="0"/>
              <a:t> </a:t>
            </a:r>
            <a:r>
              <a:rPr lang="en-US" sz="1600" dirty="0" smtClean="0"/>
              <a:t>Moderate/High Intensity Statin</a:t>
            </a:r>
          </a:p>
          <a:p>
            <a:pPr lvl="1"/>
            <a:r>
              <a:rPr lang="en-US" sz="1600" dirty="0" smtClean="0"/>
              <a:t>ASCVD – High Intensity Statin</a:t>
            </a:r>
          </a:p>
          <a:p>
            <a:r>
              <a:rPr lang="en-US" sz="1800" dirty="0" smtClean="0"/>
              <a:t>Age </a:t>
            </a:r>
            <a:r>
              <a:rPr lang="en-US" sz="1800" u="sng" dirty="0" smtClean="0"/>
              <a:t>&gt;</a:t>
            </a:r>
            <a:r>
              <a:rPr lang="en-US" sz="1800" dirty="0" smtClean="0"/>
              <a:t> 40</a:t>
            </a:r>
          </a:p>
          <a:p>
            <a:pPr lvl="1"/>
            <a:r>
              <a:rPr lang="en-US" sz="1600" dirty="0" smtClean="0"/>
              <a:t>No risk factors – Moderate Intensity Statin </a:t>
            </a:r>
          </a:p>
          <a:p>
            <a:pPr lvl="1"/>
            <a:r>
              <a:rPr lang="en-US" sz="1600" dirty="0" smtClean="0"/>
              <a:t>ASCVD risk factors – High Intensity Statin</a:t>
            </a:r>
          </a:p>
          <a:p>
            <a:pPr lvl="1"/>
            <a:r>
              <a:rPr lang="en-US" sz="1600" dirty="0" smtClean="0"/>
              <a:t>ASCVD – High Intensity Statin</a:t>
            </a:r>
          </a:p>
          <a:p>
            <a:r>
              <a:rPr lang="en-US" sz="1800" dirty="0" smtClean="0"/>
              <a:t>Age &gt;75</a:t>
            </a:r>
          </a:p>
          <a:p>
            <a:pPr lvl="1"/>
            <a:r>
              <a:rPr lang="en-US" sz="1600" dirty="0" smtClean="0"/>
              <a:t>No risk factors – Moderate Intensity Statin</a:t>
            </a:r>
          </a:p>
          <a:p>
            <a:pPr lvl="1"/>
            <a:r>
              <a:rPr lang="en-US" sz="1600" dirty="0"/>
              <a:t>ASCVD risk factors –  Moderate/High Intensity Statin</a:t>
            </a:r>
          </a:p>
          <a:p>
            <a:pPr lvl="1"/>
            <a:r>
              <a:rPr lang="en-US" sz="1600" dirty="0"/>
              <a:t>ASCVD – High Intensity Statin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611779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17354762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Moderate Intensity ~ Lowers LDL by 30-50%</a:t>
            </a:r>
          </a:p>
          <a:p>
            <a:pPr lvl="1"/>
            <a:r>
              <a:rPr lang="en-US" sz="2100" dirty="0"/>
              <a:t>Atorvastatin 10-20mg</a:t>
            </a:r>
          </a:p>
          <a:p>
            <a:pPr lvl="1"/>
            <a:r>
              <a:rPr lang="en-US" sz="2100" dirty="0"/>
              <a:t>Rosuvastatin 2-10mg</a:t>
            </a:r>
          </a:p>
          <a:p>
            <a:pPr lvl="1"/>
            <a:r>
              <a:rPr lang="en-US" sz="2100" dirty="0"/>
              <a:t>Simvastatin 20-40mg</a:t>
            </a:r>
          </a:p>
          <a:p>
            <a:pPr lvl="1"/>
            <a:r>
              <a:rPr lang="en-US" sz="2100" dirty="0"/>
              <a:t>Pravastatin 40-80mg</a:t>
            </a:r>
          </a:p>
          <a:p>
            <a:pPr lvl="1"/>
            <a:r>
              <a:rPr lang="en-US" sz="2100" dirty="0"/>
              <a:t>Lovastatin 40mg</a:t>
            </a:r>
          </a:p>
          <a:p>
            <a:pPr lvl="1"/>
            <a:r>
              <a:rPr lang="en-US" sz="2100" dirty="0"/>
              <a:t>Fluvastatin XL 80mg</a:t>
            </a:r>
          </a:p>
          <a:p>
            <a:pPr lvl="1"/>
            <a:r>
              <a:rPr lang="en-US" sz="2100" dirty="0"/>
              <a:t>Pitavastatin 2-4mg</a:t>
            </a:r>
          </a:p>
          <a:p>
            <a:r>
              <a:rPr lang="en-US" sz="2100" dirty="0"/>
              <a:t>High Intensity ~ Lowers LDL by </a:t>
            </a:r>
            <a:r>
              <a:rPr lang="en-US" sz="2100" u="sng" dirty="0"/>
              <a:t>&gt;</a:t>
            </a:r>
            <a:r>
              <a:rPr lang="en-US" sz="2100" dirty="0"/>
              <a:t>50%</a:t>
            </a:r>
          </a:p>
          <a:p>
            <a:pPr lvl="1"/>
            <a:r>
              <a:rPr lang="en-US" sz="2100" dirty="0"/>
              <a:t>Atorvastatin 40-80m g</a:t>
            </a:r>
          </a:p>
          <a:p>
            <a:pPr lvl="1"/>
            <a:r>
              <a:rPr lang="en-US" sz="2100" dirty="0"/>
              <a:t>Rosuvastatin 20-40mg</a:t>
            </a:r>
          </a:p>
          <a:p>
            <a:r>
              <a:rPr lang="en-US" sz="2100" dirty="0"/>
              <a:t>Moderate intensity statin plus ezetimibe for those intolerant to high intensity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15331487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2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Clinical Evidence</a:t>
            </a:r>
          </a:p>
          <a:p>
            <a:pPr lvl="1"/>
            <a:r>
              <a:rPr lang="en-US" u="sng" dirty="0"/>
              <a:t>Fixed-dose</a:t>
            </a:r>
            <a:r>
              <a:rPr lang="en-US" dirty="0"/>
              <a:t> statin therapy to reduce ASCVD risk</a:t>
            </a:r>
          </a:p>
          <a:p>
            <a:pPr lvl="2"/>
            <a:r>
              <a:rPr lang="en-US" dirty="0"/>
              <a:t>Supported by multiple RCTs</a:t>
            </a:r>
          </a:p>
          <a:p>
            <a:pPr lvl="1"/>
            <a:r>
              <a:rPr lang="en-US" dirty="0"/>
              <a:t>No evidence to support other popular strategies</a:t>
            </a:r>
          </a:p>
          <a:p>
            <a:pPr lvl="2"/>
            <a:r>
              <a:rPr lang="en-US" dirty="0"/>
              <a:t>Treat to target</a:t>
            </a:r>
          </a:p>
          <a:p>
            <a:pPr lvl="2"/>
            <a:r>
              <a:rPr lang="en-US" dirty="0" smtClean="0"/>
              <a:t>Lower </a:t>
            </a:r>
            <a:r>
              <a:rPr lang="en-US" dirty="0"/>
              <a:t>cholesterol is better</a:t>
            </a:r>
          </a:p>
          <a:p>
            <a:pPr lvl="2"/>
            <a:r>
              <a:rPr lang="en-US" dirty="0"/>
              <a:t>Risk based treatment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28119388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Antiplatelet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53451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Primary Prevention</a:t>
            </a:r>
          </a:p>
          <a:p>
            <a:pPr lvl="1"/>
            <a:r>
              <a:rPr lang="en-US" dirty="0" smtClean="0"/>
              <a:t>Aspirin 75-162mg daily</a:t>
            </a:r>
          </a:p>
          <a:p>
            <a:pPr lvl="1"/>
            <a:r>
              <a:rPr lang="en-US" dirty="0" smtClean="0"/>
              <a:t>T1DM or T2DM</a:t>
            </a:r>
          </a:p>
          <a:p>
            <a:pPr lvl="2"/>
            <a:r>
              <a:rPr lang="en-US" dirty="0" smtClean="0"/>
              <a:t>10yr risk &gt;10%</a:t>
            </a:r>
          </a:p>
          <a:p>
            <a:pPr lvl="2"/>
            <a:r>
              <a:rPr lang="en-US" u="sng" dirty="0" smtClean="0"/>
              <a:t>&gt;</a:t>
            </a:r>
            <a:r>
              <a:rPr lang="en-US" dirty="0"/>
              <a:t>50 yo w/ </a:t>
            </a:r>
            <a:r>
              <a:rPr lang="en-US" dirty="0" smtClean="0"/>
              <a:t>risk factor (family hx, htn, smoking, dyslipidemia albuminuria)</a:t>
            </a:r>
          </a:p>
          <a:p>
            <a:r>
              <a:rPr lang="en-US" dirty="0" smtClean="0"/>
              <a:t>Secondary Prevention</a:t>
            </a:r>
          </a:p>
          <a:p>
            <a:pPr lvl="1"/>
            <a:r>
              <a:rPr lang="en-US" dirty="0" smtClean="0"/>
              <a:t>Aspirin </a:t>
            </a:r>
            <a:r>
              <a:rPr lang="en-US" dirty="0"/>
              <a:t>75-162mg </a:t>
            </a:r>
            <a:r>
              <a:rPr lang="en-US" dirty="0" smtClean="0"/>
              <a:t>daily in those with DM and ASCVD</a:t>
            </a:r>
          </a:p>
          <a:p>
            <a:r>
              <a:rPr lang="en-US" dirty="0" smtClean="0"/>
              <a:t>Clopidogrel can be used in place of those with ASA allergy</a:t>
            </a:r>
          </a:p>
          <a:p>
            <a:r>
              <a:rPr lang="en-US" dirty="0" smtClean="0"/>
              <a:t>Dual Therapy: Up to 1 yr after ACS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198484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Nephropathy</a:t>
            </a:r>
          </a:p>
          <a:p>
            <a:r>
              <a:rPr lang="en-US" dirty="0" smtClean="0"/>
              <a:t>Retinopathy</a:t>
            </a:r>
          </a:p>
          <a:p>
            <a:r>
              <a:rPr lang="en-US" dirty="0" smtClean="0"/>
              <a:t>Neuropathy</a:t>
            </a:r>
          </a:p>
          <a:p>
            <a:pPr lvl="1"/>
            <a:r>
              <a:rPr lang="en-US" dirty="0" smtClean="0"/>
              <a:t>Diabetic Peripheral Neuropathy</a:t>
            </a:r>
          </a:p>
          <a:p>
            <a:pPr lvl="2"/>
            <a:r>
              <a:rPr lang="en-US" dirty="0" smtClean="0"/>
              <a:t>Diabetic Foot Ulcers</a:t>
            </a:r>
          </a:p>
          <a:p>
            <a:pPr lvl="1"/>
            <a:r>
              <a:rPr lang="en-US" dirty="0" smtClean="0"/>
              <a:t>Gastroparesis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14403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8872"/>
              </p:ext>
            </p:extLst>
          </p:nvPr>
        </p:nvGraphicFramePr>
        <p:xfrm>
          <a:off x="304800" y="1981200"/>
          <a:ext cx="8553450" cy="4360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71600"/>
                <a:gridCol w="3657600"/>
                <a:gridCol w="3524250"/>
              </a:tblGrid>
              <a:tr h="439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ADA  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ACCE 2016</a:t>
                      </a:r>
                      <a:endParaRPr lang="en-US" sz="2400" dirty="0"/>
                    </a:p>
                  </a:txBody>
                  <a:tcPr/>
                </a:tc>
              </a:tr>
              <a:tr h="1734951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A1c &gt;10% + Symptoms : Metformin + Basal Insulin (Start 10 U/day</a:t>
                      </a:r>
                      <a:r>
                        <a:rPr lang="en-US" baseline="0" dirty="0" smtClean="0"/>
                        <a:t> or 0.1-0.2 U/kg/day) + Add Prandial Insulin or GLP-1 RA if goal not achieved (1 meal or Premixed)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A1c &lt;8%:</a:t>
                      </a:r>
                      <a:r>
                        <a:rPr lang="en-US" baseline="0" dirty="0" smtClean="0"/>
                        <a:t> Basal TDD 0.1-0.2 U/kg</a:t>
                      </a:r>
                    </a:p>
                    <a:p>
                      <a:r>
                        <a:rPr lang="en-US" baseline="0" dirty="0" smtClean="0"/>
                        <a:t>A1c &gt;8%: Basal TDD 0.2-0.3 U/kg</a:t>
                      </a:r>
                    </a:p>
                    <a:p>
                      <a:r>
                        <a:rPr lang="en-US" baseline="0" dirty="0" smtClean="0"/>
                        <a:t>*Add Prandial Insulin or GLP-1 RA if goal not achieved (Plus 1, 2, 3 or Bolus Regimen)</a:t>
                      </a:r>
                      <a:endParaRPr lang="en-US" dirty="0"/>
                    </a:p>
                  </a:txBody>
                  <a:tcPr/>
                </a:tc>
              </a:tr>
              <a:tr h="1409648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 &lt;140/90 mmHg</a:t>
                      </a:r>
                    </a:p>
                    <a:p>
                      <a:r>
                        <a:rPr lang="en-US" baseline="0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line: ACEi/ARB</a:t>
                      </a:r>
                    </a:p>
                    <a:p>
                      <a:r>
                        <a:rPr lang="en-US" baseline="0" dirty="0" smtClean="0"/>
                        <a:t>*Add CCB or Thiazide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Goal &lt;130/80 mmHg</a:t>
                      </a:r>
                    </a:p>
                    <a:p>
                      <a:r>
                        <a:rPr lang="en-US" baseline="0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line: </a:t>
                      </a:r>
                      <a:r>
                        <a:rPr lang="en-US" baseline="0" dirty="0" err="1" smtClean="0"/>
                        <a:t>ACEi</a:t>
                      </a:r>
                      <a:r>
                        <a:rPr lang="en-US" baseline="0" dirty="0" smtClean="0"/>
                        <a:t>/ARB</a:t>
                      </a:r>
                    </a:p>
                    <a:p>
                      <a:r>
                        <a:rPr lang="en-US" baseline="0" dirty="0" smtClean="0"/>
                        <a:t>Dual Therapy: BP &gt;150/90 use ACEi/ARB + CCB, BB, Thiazide</a:t>
                      </a:r>
                    </a:p>
                  </a:txBody>
                  <a:tcPr/>
                </a:tc>
              </a:tr>
              <a:tr h="759041">
                <a:tc>
                  <a:txBody>
                    <a:bodyPr/>
                    <a:lstStyle/>
                    <a:p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&lt;40 yo</a:t>
                      </a:r>
                      <a:r>
                        <a:rPr lang="en-US" baseline="0" dirty="0" smtClean="0"/>
                        <a:t> w/o ASCVD Risk – no statin</a:t>
                      </a:r>
                    </a:p>
                    <a:p>
                      <a:r>
                        <a:rPr lang="en-US" baseline="0" dirty="0" smtClean="0"/>
                        <a:t>&gt;40 yo – Moderate/High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3</a:t>
                      </a:r>
                      <a:r>
                        <a:rPr lang="en-US" baseline="0" dirty="0" smtClean="0"/>
                        <a:t> Goals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42040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AACE/ACE </a:t>
            </a:r>
            <a:r>
              <a:rPr lang="en-US" sz="1000" dirty="0"/>
              <a:t>Comprehensive Type 2 Diabetes Management Algorithm 2016 Published in </a:t>
            </a:r>
            <a:r>
              <a:rPr lang="en-US" sz="1000" dirty="0" err="1"/>
              <a:t>Endocr</a:t>
            </a:r>
            <a:r>
              <a:rPr lang="en-US" sz="1000" dirty="0"/>
              <a:t> Pract.2016;22:84-113</a:t>
            </a:r>
          </a:p>
        </p:txBody>
      </p:sp>
    </p:spTree>
    <p:extLst>
      <p:ext uri="{BB962C8B-B14F-4D97-AF65-F5344CB8AC3E}">
        <p14:creationId xmlns:p14="http://schemas.microsoft.com/office/powerpoint/2010/main" val="11843237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Prevalence: Occurs in 20-40% of Diabetics – leading cause of ESRD</a:t>
            </a:r>
          </a:p>
          <a:p>
            <a:r>
              <a:rPr lang="en-US" dirty="0" smtClean="0"/>
              <a:t>Assessment: Annually assess urinary albumin, SCr</a:t>
            </a:r>
            <a:r>
              <a:rPr lang="en-US" dirty="0"/>
              <a:t> </a:t>
            </a:r>
            <a:r>
              <a:rPr lang="en-US" dirty="0" smtClean="0"/>
              <a:t>&amp; potassium</a:t>
            </a:r>
          </a:p>
          <a:p>
            <a:r>
              <a:rPr lang="en-US" dirty="0" smtClean="0"/>
              <a:t>Urinary albumin-to-</a:t>
            </a:r>
            <a:r>
              <a:rPr lang="en-US" dirty="0" err="1" smtClean="0"/>
              <a:t>creatinine</a:t>
            </a:r>
            <a:r>
              <a:rPr lang="en-US" dirty="0" smtClean="0"/>
              <a:t> ratio (UACR)</a:t>
            </a:r>
          </a:p>
          <a:p>
            <a:pPr lvl="1"/>
            <a:r>
              <a:rPr lang="en-US" dirty="0" smtClean="0"/>
              <a:t>Normal &lt;30 mg/g Cr</a:t>
            </a:r>
          </a:p>
          <a:p>
            <a:pPr lvl="1"/>
            <a:r>
              <a:rPr lang="en-US" dirty="0" smtClean="0"/>
              <a:t>Albuminuria &gt;30 mg/g Cr (not diagnostic; exercise, infection, fever, CHF, menstruation, hyperglycemia can falsely elevate)</a:t>
            </a:r>
          </a:p>
          <a:p>
            <a:r>
              <a:rPr lang="en-US" dirty="0" smtClean="0"/>
              <a:t>Interventions</a:t>
            </a:r>
            <a:endParaRPr lang="en-US" dirty="0"/>
          </a:p>
          <a:p>
            <a:pPr lvl="1"/>
            <a:r>
              <a:rPr lang="en-US" dirty="0" smtClean="0"/>
              <a:t>CKD – Dietary Protein intake 0.8g/kg</a:t>
            </a:r>
          </a:p>
          <a:p>
            <a:pPr lvl="1"/>
            <a:r>
              <a:rPr lang="en-US" dirty="0" smtClean="0"/>
              <a:t>Intensive glucose management to slow progression</a:t>
            </a:r>
          </a:p>
          <a:p>
            <a:pPr lvl="1"/>
            <a:r>
              <a:rPr lang="en-US" dirty="0" smtClean="0"/>
              <a:t>Lower BP goal appropriate &lt;130/80 mmHg</a:t>
            </a:r>
          </a:p>
          <a:p>
            <a:pPr lvl="1"/>
            <a:r>
              <a:rPr lang="en-US" dirty="0" err="1" smtClean="0"/>
              <a:t>ACEi</a:t>
            </a:r>
            <a:r>
              <a:rPr lang="en-US" dirty="0" smtClean="0"/>
              <a:t> or ARB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759362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36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/>
              <a:t>Prevalence: </a:t>
            </a:r>
            <a:r>
              <a:rPr lang="en-US" dirty="0" smtClean="0"/>
              <a:t>Occurs in both Type 1 and Type 2, most common cause of blindness in adults 20-74 yo</a:t>
            </a:r>
            <a:endParaRPr lang="en-US" dirty="0"/>
          </a:p>
          <a:p>
            <a:r>
              <a:rPr lang="en-US" dirty="0" smtClean="0"/>
              <a:t>Screening</a:t>
            </a:r>
            <a:endParaRPr lang="en-US" dirty="0"/>
          </a:p>
          <a:p>
            <a:pPr lvl="1"/>
            <a:r>
              <a:rPr lang="en-US" dirty="0" smtClean="0"/>
              <a:t>Type 1 – baseline then in 5 years, annually or biannually thereafter</a:t>
            </a:r>
          </a:p>
          <a:p>
            <a:pPr lvl="1"/>
            <a:r>
              <a:rPr lang="en-US" dirty="0" smtClean="0"/>
              <a:t>Type 2 – baseline then annually or biannually thereafter</a:t>
            </a:r>
          </a:p>
          <a:p>
            <a:pPr lvl="1"/>
            <a:r>
              <a:rPr lang="en-US" dirty="0" smtClean="0"/>
              <a:t>Pregnancy – Pre-existing T1 or T2DM before pregnancy, each trimester then a year post-partum</a:t>
            </a:r>
          </a:p>
          <a:p>
            <a:pPr lvl="1"/>
            <a:r>
              <a:rPr lang="en-US" dirty="0" smtClean="0"/>
              <a:t>Macular edema, severe non-proliferative diabetic retinopathy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3389727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/>
              <a:t>Interventions</a:t>
            </a:r>
          </a:p>
          <a:p>
            <a:pPr lvl="1"/>
            <a:r>
              <a:rPr lang="en-US" dirty="0"/>
              <a:t>Managing Blood Glucose, Blood Pressure and Lipids</a:t>
            </a:r>
          </a:p>
          <a:p>
            <a:pPr lvl="1"/>
            <a:r>
              <a:rPr lang="en-US" dirty="0"/>
              <a:t>Laser photocoagulation therapy</a:t>
            </a:r>
          </a:p>
          <a:p>
            <a:pPr lvl="1"/>
            <a:r>
              <a:rPr lang="en-US" dirty="0"/>
              <a:t>Intravitreal injections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1261839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Peripheral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Prevalence: Up to 41% of Diabetics after 10 years of diagnosis</a:t>
            </a:r>
          </a:p>
          <a:p>
            <a:pPr lvl="1"/>
            <a:r>
              <a:rPr lang="en-US" dirty="0" smtClean="0"/>
              <a:t>Initially affects lower distal extremities and ascends</a:t>
            </a:r>
          </a:p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Annually for symptoms (burning, tingling, picky, numbness)</a:t>
            </a:r>
          </a:p>
          <a:p>
            <a:pPr lvl="1"/>
            <a:r>
              <a:rPr lang="en-US" dirty="0" smtClean="0"/>
              <a:t>Annually for small/large fiber function: 10g </a:t>
            </a:r>
            <a:r>
              <a:rPr lang="en-US" dirty="0" err="1" smtClean="0"/>
              <a:t>monofiliament</a:t>
            </a:r>
            <a:r>
              <a:rPr lang="en-US" dirty="0" smtClean="0"/>
              <a:t> and one other (pinprick, temperature sensation, vibration perception)</a:t>
            </a:r>
          </a:p>
          <a:p>
            <a:pPr lvl="1"/>
            <a:r>
              <a:rPr lang="en-US" dirty="0" smtClean="0"/>
              <a:t>Use of Screening tool for diagnosis and staging is helpful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41522814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Peripheral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/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Optimize glucose control</a:t>
            </a:r>
          </a:p>
          <a:p>
            <a:pPr lvl="1"/>
            <a:r>
              <a:rPr lang="en-US" dirty="0"/>
              <a:t>Pain Treatment</a:t>
            </a:r>
          </a:p>
          <a:p>
            <a:pPr lvl="2"/>
            <a:r>
              <a:rPr lang="en-US" dirty="0"/>
              <a:t>FDA approved pharmacologic treatment: duloxetine, pregabalin, tapentadol</a:t>
            </a:r>
          </a:p>
          <a:p>
            <a:pPr lvl="2"/>
            <a:r>
              <a:rPr lang="en-US" dirty="0"/>
              <a:t>Non FDA approved treatment: TCAs, gabapentin, venlafaxine, carbamazepine, tramadol, topical capsaicin</a:t>
            </a:r>
          </a:p>
          <a:p>
            <a:pPr lvl="1"/>
            <a:r>
              <a:rPr lang="en-US" dirty="0"/>
              <a:t>Foot Care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777461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Peripheral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American Academy of Neurology 2011 Guideline</a:t>
            </a:r>
          </a:p>
          <a:p>
            <a:r>
              <a:rPr lang="en-US" sz="2200" b="1" dirty="0" smtClean="0"/>
              <a:t>Effective</a:t>
            </a:r>
            <a:r>
              <a:rPr lang="en-US" sz="2200" dirty="0" smtClean="0"/>
              <a:t>: Pregabalin 300-600mg daily </a:t>
            </a:r>
          </a:p>
          <a:p>
            <a:r>
              <a:rPr lang="en-US" sz="2200" b="1" dirty="0" smtClean="0"/>
              <a:t>Probably Effective</a:t>
            </a:r>
            <a:r>
              <a:rPr lang="en-US" sz="2200" dirty="0" smtClean="0"/>
              <a:t>: Gabapentin, valproate, amitriptyline, duloxetine, venlafaxine, dextromethorphan, morphine, oxycodone, tramadol, capsaicin, isosorbide dinitrate</a:t>
            </a:r>
          </a:p>
          <a:p>
            <a:r>
              <a:rPr lang="en-US" sz="2200" b="1" dirty="0" smtClean="0"/>
              <a:t>Possibly Effective</a:t>
            </a:r>
            <a:r>
              <a:rPr lang="en-US" sz="2200" dirty="0" smtClean="0"/>
              <a:t>: Lidocaine patch</a:t>
            </a:r>
          </a:p>
          <a:p>
            <a:r>
              <a:rPr lang="en-US" sz="2200" b="1" dirty="0" smtClean="0"/>
              <a:t>Probably Not Effective</a:t>
            </a:r>
            <a:r>
              <a:rPr lang="en-US" sz="2200" dirty="0" smtClean="0"/>
              <a:t>: Oxcarbazepine, lamotrigine, lacosamide, clonidine, pentoxifylline, mexiletine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Evidence-based guideline: Treatment of painful diabetic neuropathy: report of the American Academy of Neurology, the American Association of Neuromuscular and Electrodiagnostic Medicine and the American Academy of Physical Medicine and Rehabilitation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862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27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Screening:</a:t>
            </a:r>
          </a:p>
          <a:p>
            <a:pPr lvl="1"/>
            <a:r>
              <a:rPr lang="en-US" dirty="0" smtClean="0"/>
              <a:t>Annually inspect skin, foot deformities, DPN assessment, vascular (pulses in legs and feet)</a:t>
            </a:r>
          </a:p>
          <a:p>
            <a:pPr lvl="1"/>
            <a:r>
              <a:rPr lang="en-US" dirty="0" smtClean="0"/>
              <a:t>Loss of Protective Sensation (LOPS)</a:t>
            </a:r>
          </a:p>
          <a:p>
            <a:pPr lvl="1"/>
            <a:r>
              <a:rPr lang="en-US" dirty="0" smtClean="0"/>
              <a:t>Peripheral Arterial Disease</a:t>
            </a:r>
          </a:p>
          <a:p>
            <a:r>
              <a:rPr lang="en-US" dirty="0" smtClean="0"/>
              <a:t>Risk of Ulcers and Amputations:</a:t>
            </a:r>
          </a:p>
          <a:p>
            <a:pPr lvl="1"/>
            <a:r>
              <a:rPr lang="en-US" dirty="0" smtClean="0"/>
              <a:t>History of foot ulcer, amputation, foot deformities, skin dryness DPN w/LOPS, pre-ulcerative callus or corn, PAD, poor glycemic control, visual impairment, cigarette smoking</a:t>
            </a:r>
          </a:p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Patient Education: appropriate foot wear, daily foot inspections, nail/skin care, clean/breathable socks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5446208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Prevalence:</a:t>
            </a:r>
          </a:p>
          <a:p>
            <a:pPr lvl="1"/>
            <a:r>
              <a:rPr lang="en-US" dirty="0" smtClean="0"/>
              <a:t>Ulcers </a:t>
            </a:r>
            <a:r>
              <a:rPr lang="en-US" dirty="0"/>
              <a:t>- Up to 25% lifetime risk</a:t>
            </a:r>
          </a:p>
          <a:p>
            <a:pPr lvl="1"/>
            <a:r>
              <a:rPr lang="en-US" dirty="0"/>
              <a:t>25% of Diabetic admissions are for infected or ischemic diabetic foot </a:t>
            </a:r>
            <a:r>
              <a:rPr lang="en-US" dirty="0" smtClean="0"/>
              <a:t>ulcers</a:t>
            </a:r>
          </a:p>
          <a:p>
            <a:pPr lvl="1"/>
            <a:r>
              <a:rPr lang="en-US" dirty="0" smtClean="0"/>
              <a:t>Amputation - ~5% of Diabetics will require amputation of toe/foot</a:t>
            </a:r>
            <a:endParaRPr lang="en-US" dirty="0"/>
          </a:p>
          <a:p>
            <a:r>
              <a:rPr lang="en-US" dirty="0" smtClean="0"/>
              <a:t>Grading and Staging</a:t>
            </a:r>
          </a:p>
          <a:p>
            <a:pPr lvl="1"/>
            <a:r>
              <a:rPr lang="en-US" dirty="0" smtClean="0"/>
              <a:t>Grades 0, 1, 2, 3</a:t>
            </a:r>
          </a:p>
          <a:p>
            <a:pPr lvl="1"/>
            <a:r>
              <a:rPr lang="en-US" dirty="0" smtClean="0"/>
              <a:t>Stage A, B, C, D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Debridement and wound care</a:t>
            </a:r>
          </a:p>
          <a:p>
            <a:pPr lvl="1"/>
            <a:r>
              <a:rPr lang="en-US" dirty="0" smtClean="0"/>
              <a:t>Mechanical off-loading</a:t>
            </a:r>
          </a:p>
          <a:p>
            <a:pPr lvl="1"/>
            <a:r>
              <a:rPr lang="en-US" dirty="0" smtClean="0"/>
              <a:t>Antibiotic treatment</a:t>
            </a:r>
          </a:p>
          <a:p>
            <a:pPr lvl="1"/>
            <a:r>
              <a:rPr lang="en-US" dirty="0" smtClean="0"/>
              <a:t>Revascularization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374555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Diabetes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goal – prevent  onset of acute or chronic complications</a:t>
            </a:r>
          </a:p>
          <a:p>
            <a:pPr lvl="1"/>
            <a:r>
              <a:rPr lang="en-US" dirty="0" smtClean="0"/>
              <a:t>Acute complications: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Hypoglycemia, DKA, hyperglycemic hyperosmolar nonketotic syndrome</a:t>
            </a:r>
          </a:p>
          <a:p>
            <a:pPr lvl="1"/>
            <a:r>
              <a:rPr lang="en-US" dirty="0" smtClean="0"/>
              <a:t>Chronic complications: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Microvascular: Retinopathy, nephropathy, and neuropathy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Macrovascular: Cardiovascular, cerebrovascular, and peripheral vascular </a:t>
            </a:r>
            <a:r>
              <a:rPr lang="en-US" dirty="0" smtClean="0"/>
              <a:t>diseases</a:t>
            </a:r>
          </a:p>
          <a:p>
            <a:pPr lvl="1"/>
            <a:r>
              <a:rPr lang="en-US" dirty="0"/>
              <a:t>Glycemic therapy goals: A1C &lt;7% and &lt;8% (elderly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FPG or premeal 80-130mg/</a:t>
            </a:r>
            <a:r>
              <a:rPr lang="en-US" dirty="0" err="1" smtClean="0"/>
              <a:t>dL</a:t>
            </a:r>
            <a:r>
              <a:rPr lang="en-US" dirty="0" smtClean="0"/>
              <a:t> (</a:t>
            </a:r>
            <a:r>
              <a:rPr lang="en-US" i="1" dirty="0" smtClean="0"/>
              <a:t>change</a:t>
            </a:r>
            <a:r>
              <a:rPr lang="en-US" dirty="0" smtClean="0"/>
              <a:t> in 2015 by ADA)</a:t>
            </a:r>
          </a:p>
          <a:p>
            <a:pPr lvl="1"/>
            <a:r>
              <a:rPr lang="en-US" dirty="0" smtClean="0"/>
              <a:t>Peak postprandial glucose (1-2 hours after meal) &lt;180mg/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09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Gastroparesis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Delayed gastric emptying</a:t>
            </a:r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Nausea, Vomiting, early satiety, bloating, abdominal pain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Dietary Modification</a:t>
            </a:r>
          </a:p>
          <a:p>
            <a:pPr lvl="2"/>
            <a:r>
              <a:rPr lang="en-US" dirty="0" smtClean="0"/>
              <a:t>More: Small/frequent meals low in fat and fiber, hydration</a:t>
            </a:r>
          </a:p>
          <a:p>
            <a:pPr lvl="2"/>
            <a:r>
              <a:rPr lang="en-US" dirty="0" smtClean="0"/>
              <a:t>Less: fatty, acidic, spicy, roughage food, carbonated, smoking, alcohol</a:t>
            </a:r>
          </a:p>
          <a:p>
            <a:pPr lvl="1"/>
            <a:r>
              <a:rPr lang="en-US" dirty="0" smtClean="0"/>
              <a:t>Glucose control</a:t>
            </a:r>
          </a:p>
          <a:p>
            <a:pPr lvl="1"/>
            <a:r>
              <a:rPr lang="en-US" dirty="0" smtClean="0"/>
              <a:t>Prokinetic Medications</a:t>
            </a:r>
          </a:p>
          <a:p>
            <a:pPr lvl="2"/>
            <a:r>
              <a:rPr lang="en-US" dirty="0" smtClean="0"/>
              <a:t>Metoclopramide 5-10mg AC and HS up to 12 weeks</a:t>
            </a:r>
          </a:p>
          <a:p>
            <a:pPr lvl="2"/>
            <a:r>
              <a:rPr lang="en-US" dirty="0" smtClean="0"/>
              <a:t>Erythromycin 40-250mg AC up to 4 weeks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 2016 Clinical Practice Recommendations: http://care.diabetesjournals.org/content/39/Supplement_1</a:t>
            </a:r>
          </a:p>
        </p:txBody>
      </p:sp>
    </p:spTree>
    <p:extLst>
      <p:ext uri="{BB962C8B-B14F-4D97-AF65-F5344CB8AC3E}">
        <p14:creationId xmlns:p14="http://schemas.microsoft.com/office/powerpoint/2010/main" val="7204090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553450" cy="3992563"/>
          </a:xfrm>
        </p:spPr>
        <p:txBody>
          <a:bodyPr>
            <a:normAutofit/>
          </a:bodyPr>
          <a:lstStyle/>
          <a:p>
            <a:r>
              <a:rPr lang="en-US" dirty="0"/>
              <a:t>Metformin is still the first-line medication treatment option for T2DM.</a:t>
            </a:r>
          </a:p>
          <a:p>
            <a:r>
              <a:rPr lang="en-US" dirty="0"/>
              <a:t>GLP-1 agonists may be an alternative for patient’s who </a:t>
            </a:r>
            <a:r>
              <a:rPr lang="en-US" dirty="0" smtClean="0"/>
              <a:t>doesn’t </a:t>
            </a:r>
            <a:r>
              <a:rPr lang="en-US" dirty="0"/>
              <a:t>tolerate metformin as first-line.</a:t>
            </a:r>
          </a:p>
          <a:p>
            <a:r>
              <a:rPr lang="en-US" dirty="0"/>
              <a:t>Choosing second or third line DM medications must depend on patient preference, patient’s medical history and cost.</a:t>
            </a:r>
          </a:p>
          <a:p>
            <a:r>
              <a:rPr lang="en-US" dirty="0"/>
              <a:t>Several new medications are on the horizon but no new novel mechanisms.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738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Preventing and treating macrovascular and microvascular complications are vital in reducing mortality and morbidity</a:t>
            </a:r>
          </a:p>
          <a:p>
            <a:r>
              <a:rPr lang="en-US" dirty="0" smtClean="0"/>
              <a:t>Blood Pressure goals for Diabetics are &lt;140/90mmHG</a:t>
            </a:r>
          </a:p>
          <a:p>
            <a:r>
              <a:rPr lang="en-US" dirty="0" smtClean="0"/>
              <a:t>All diabetics should be on statin therapy if tolerated and maximized to moderate or high intensity depending on their ASCVD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316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ADA 2016 Clinical </a:t>
            </a:r>
            <a:r>
              <a:rPr lang="en-US" dirty="0"/>
              <a:t>Practice Recommendations: http://</a:t>
            </a:r>
            <a:r>
              <a:rPr lang="en-US" dirty="0" smtClean="0"/>
              <a:t>care.diabetesjournals.org/content/39/Supplement_1</a:t>
            </a:r>
          </a:p>
          <a:p>
            <a:r>
              <a:rPr lang="en-US" dirty="0" smtClean="0"/>
              <a:t>Management </a:t>
            </a:r>
            <a:r>
              <a:rPr lang="en-US" dirty="0"/>
              <a:t>of hyperglycemia in type 2 diabetes, </a:t>
            </a:r>
            <a:r>
              <a:rPr lang="en-US" dirty="0" smtClean="0"/>
              <a:t>2016: </a:t>
            </a:r>
            <a:r>
              <a:rPr lang="en-US" dirty="0"/>
              <a:t>a patient-centered approach: update to a position statement of the American Diabetes Association and the European Association for the Study of Diabetes. Diabetes Care. </a:t>
            </a:r>
            <a:r>
              <a:rPr lang="en-US" dirty="0" smtClean="0"/>
              <a:t>2016</a:t>
            </a:r>
            <a:endParaRPr lang="en-US" dirty="0"/>
          </a:p>
          <a:p>
            <a:r>
              <a:rPr lang="en-US" dirty="0"/>
              <a:t>AACE/ACE Comprehensive Type 2 Diabetes Management Algorithm 2016 Published in </a:t>
            </a:r>
            <a:r>
              <a:rPr lang="en-US" dirty="0" err="1"/>
              <a:t>Endocr</a:t>
            </a:r>
            <a:r>
              <a:rPr lang="en-US" dirty="0"/>
              <a:t> Pract.2016;22:84-113</a:t>
            </a:r>
          </a:p>
          <a:p>
            <a:r>
              <a:rPr lang="en-US" dirty="0"/>
              <a:t>Micromedex® Solutions [online]. Updated periodically. </a:t>
            </a:r>
            <a:r>
              <a:rPr lang="en-US" dirty="0" err="1"/>
              <a:t>Truven</a:t>
            </a:r>
            <a:r>
              <a:rPr lang="en-US" dirty="0"/>
              <a:t> Health Analytics, Inc. Accessed July 30, 2015.</a:t>
            </a:r>
          </a:p>
          <a:p>
            <a:r>
              <a:rPr lang="en-US" dirty="0"/>
              <a:t>Insulin. Facts and Comparisons® </a:t>
            </a:r>
            <a:r>
              <a:rPr lang="en-US" dirty="0" err="1"/>
              <a:t>eAnswers</a:t>
            </a:r>
            <a:r>
              <a:rPr lang="en-US" dirty="0"/>
              <a:t>. Drug Facts and Comparisons® [online]. Updated periodically. Clinical Drug Information, LLC. Accessed July 30, 2015. </a:t>
            </a:r>
          </a:p>
          <a:p>
            <a:r>
              <a:rPr lang="en-US" dirty="0" err="1"/>
              <a:t>Hajheydari</a:t>
            </a:r>
            <a:r>
              <a:rPr lang="en-US" dirty="0"/>
              <a:t> Z, Kashi Z, Akha O, </a:t>
            </a:r>
            <a:r>
              <a:rPr lang="en-US" dirty="0" err="1"/>
              <a:t>Akbarzadeh</a:t>
            </a:r>
            <a:r>
              <a:rPr lang="en-US" dirty="0"/>
              <a:t> S. Frequency of lipodystrophy induced by recombinant human insulin. European Review for Medical and Pharmacological Sciences. 2011; 15(10): 1196-1201.</a:t>
            </a:r>
          </a:p>
          <a:p>
            <a:r>
              <a:rPr lang="en-US" dirty="0"/>
              <a:t>Toujeo®, insulin glargine injection 300 Units/mL [package insert]. Sanofi-Aventis, LLC. Bridgewater, NJ. 2015. </a:t>
            </a:r>
          </a:p>
          <a:p>
            <a:r>
              <a:rPr lang="en-US" dirty="0"/>
              <a:t>Afrezza®, human insulin inhalation powder [package insert]. Sanofi-Aventis, LLC. Bridgewater, NJ. 2015.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256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Farxiga</a:t>
            </a:r>
            <a:r>
              <a:rPr lang="en-US" dirty="0"/>
              <a:t> (</a:t>
            </a:r>
            <a:r>
              <a:rPr lang="en-US" dirty="0" err="1"/>
              <a:t>dapagliflozin</a:t>
            </a:r>
            <a:r>
              <a:rPr lang="en-US" dirty="0"/>
              <a:t>) [prescribing information]. Princeton, NJ: Bristol-Myers Squibb Company;</a:t>
            </a:r>
          </a:p>
          <a:p>
            <a:r>
              <a:rPr lang="en-US" dirty="0"/>
              <a:t>Jardiance (</a:t>
            </a:r>
            <a:r>
              <a:rPr lang="en-US" dirty="0" err="1"/>
              <a:t>empagliflozin</a:t>
            </a:r>
            <a:r>
              <a:rPr lang="en-US" dirty="0"/>
              <a:t>) [prescribing information]. Ridgefield, CT: </a:t>
            </a:r>
            <a:r>
              <a:rPr lang="en-US" dirty="0" err="1"/>
              <a:t>Boehringer</a:t>
            </a:r>
            <a:r>
              <a:rPr lang="en-US" dirty="0"/>
              <a:t> </a:t>
            </a:r>
            <a:r>
              <a:rPr lang="en-US" dirty="0" err="1"/>
              <a:t>Ingelheim</a:t>
            </a:r>
            <a:r>
              <a:rPr lang="en-US" dirty="0"/>
              <a:t> Pharmaceuticals, </a:t>
            </a:r>
            <a:r>
              <a:rPr lang="en-US" dirty="0" err="1"/>
              <a:t>Inc</a:t>
            </a:r>
            <a:r>
              <a:rPr lang="en-US" dirty="0"/>
              <a:t>; </a:t>
            </a:r>
          </a:p>
          <a:p>
            <a:r>
              <a:rPr lang="en-US" dirty="0"/>
              <a:t>American Diabetes Association (ADA). Standards of medical care in diabetes--2015. Diabetes Care. 2015;38(</a:t>
            </a:r>
            <a:r>
              <a:rPr lang="en-US" dirty="0" err="1"/>
              <a:t>Suppl</a:t>
            </a:r>
            <a:r>
              <a:rPr lang="en-US" dirty="0"/>
              <a:t> 1):S1-94.</a:t>
            </a:r>
          </a:p>
          <a:p>
            <a:r>
              <a:rPr lang="en-US" dirty="0"/>
              <a:t>FDA Safety Communication. FDA warns that SGLT2 inhibitors for diabetes may result in a serious condition of too much acid in the blood. Food and Drug Administration website. http://www.fda.gov/Drugs/DrugSafety/ucm446845.htm. </a:t>
            </a:r>
          </a:p>
          <a:p>
            <a:r>
              <a:rPr lang="en-US" dirty="0"/>
              <a:t>Invokana (canagliflozin) [prescribing information]. Titusville, NJ: Janssen Pharmaceuticals, </a:t>
            </a:r>
            <a:r>
              <a:rPr lang="en-US" dirty="0" err="1"/>
              <a:t>Inc</a:t>
            </a:r>
            <a:r>
              <a:rPr lang="en-US" dirty="0"/>
              <a:t>;</a:t>
            </a:r>
          </a:p>
          <a:p>
            <a:r>
              <a:rPr lang="en-US" dirty="0"/>
              <a:t>http://documents.byetta.com/Byetta_PI.pdf </a:t>
            </a:r>
          </a:p>
          <a:p>
            <a:r>
              <a:rPr lang="en-US" dirty="0"/>
              <a:t>http://www1.astrazeneca-us.com/pi/pi_bydureon.pdf#page=1 </a:t>
            </a:r>
            <a:endParaRPr lang="en-US" dirty="0" smtClean="0"/>
          </a:p>
          <a:p>
            <a:pPr lvl="0"/>
            <a:r>
              <a:rPr lang="en-US" dirty="0"/>
              <a:t>2013 ACC/AHA Guideline on the Treatment of Blood Cholesterol to Reduce Atherosclerotic Cardiovascular Risk in Adults: A Report of the American College of Cardiology/American Heart Association Task Force on Practice Guidelines. Circulation, 2013 Nov 12.  With Full Report Supplement</a:t>
            </a:r>
            <a:r>
              <a:rPr lang="en-US" dirty="0" smtClean="0"/>
              <a:t>.</a:t>
            </a:r>
          </a:p>
          <a:p>
            <a:r>
              <a:rPr lang="en-US" dirty="0"/>
              <a:t>Rising tide of cardiovascular disease in American Indians: the Strong Heart Study Howard BV, Lee ET, Cowan LD, Devereux RB, Galloway JM, Howard WJ, Rhoades ER, Robbins DC, </a:t>
            </a:r>
            <a:r>
              <a:rPr lang="en-US" dirty="0" err="1"/>
              <a:t>Sievers</a:t>
            </a:r>
            <a:r>
              <a:rPr lang="en-US" dirty="0"/>
              <a:t> ML, Welty TK. </a:t>
            </a:r>
            <a:r>
              <a:rPr lang="en-US" i="1" dirty="0"/>
              <a:t>Circulation</a:t>
            </a:r>
            <a:r>
              <a:rPr lang="en-US" dirty="0"/>
              <a:t>. 1999;99:2389 –2395.</a:t>
            </a:r>
          </a:p>
          <a:p>
            <a:r>
              <a:rPr lang="en-US" dirty="0"/>
              <a:t>Racial Misclassification and Disparities in Cardiovascular Disease Among American Indians and Alaska Natives Dorothy A. Rhoades. </a:t>
            </a:r>
            <a:r>
              <a:rPr lang="en-US" i="1" dirty="0"/>
              <a:t>Circulation. 2005;111:1250-1256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005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230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3826</TotalTime>
  <Words>5769</Words>
  <Application>Microsoft Office PowerPoint</Application>
  <PresentationFormat>On-screen Show (4:3)</PresentationFormat>
  <Paragraphs>891</Paragraphs>
  <Slides>96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Spectrum</vt:lpstr>
      <vt:lpstr>Keeping UP on Diabetic Medications and Complications</vt:lpstr>
      <vt:lpstr>Objectives</vt:lpstr>
      <vt:lpstr>Type 2 Diabetes</vt:lpstr>
      <vt:lpstr>PowerPoint Presentation</vt:lpstr>
      <vt:lpstr>ADA Data-Native Americans</vt:lpstr>
      <vt:lpstr>Every 24 hours…</vt:lpstr>
      <vt:lpstr>Guidelines</vt:lpstr>
      <vt:lpstr>Guidelines</vt:lpstr>
      <vt:lpstr>Goals of Diabetes Management </vt:lpstr>
      <vt:lpstr>Goals of Diabetes Management Cont.</vt:lpstr>
      <vt:lpstr>PowerPoint Presentation</vt:lpstr>
      <vt:lpstr>Pathophysiology</vt:lpstr>
      <vt:lpstr>UKPDS:  β-Cell Function over Time</vt:lpstr>
      <vt:lpstr>Biguanide</vt:lpstr>
      <vt:lpstr>Sulfonylureas</vt:lpstr>
      <vt:lpstr>Thiazolidinediones</vt:lpstr>
      <vt:lpstr>a-Glucosidase Inhibitors</vt:lpstr>
      <vt:lpstr>Amylin Analogue</vt:lpstr>
      <vt:lpstr>Bile Acid Sequestrant</vt:lpstr>
      <vt:lpstr>Dopamine-2 Agonist</vt:lpstr>
      <vt:lpstr>Glinides</vt:lpstr>
      <vt:lpstr>New Classes</vt:lpstr>
      <vt:lpstr>GLP-1 Receptor Agonist</vt:lpstr>
      <vt:lpstr>GLP-1 Receptor Agonist</vt:lpstr>
      <vt:lpstr>GLP-1 Receptor Agonist</vt:lpstr>
      <vt:lpstr>GLP-1 Receptor Agonists</vt:lpstr>
      <vt:lpstr>GLP-1 Receptor Agonists</vt:lpstr>
      <vt:lpstr>DPP-4 Inhibitors</vt:lpstr>
      <vt:lpstr>DPP-4 Inhibitors</vt:lpstr>
      <vt:lpstr>DPP-4 Inhibitors</vt:lpstr>
      <vt:lpstr>DPP-4 Inhibitors</vt:lpstr>
      <vt:lpstr>DPP-4 Inhibitors</vt:lpstr>
      <vt:lpstr>SGLT2–Inhibitors</vt:lpstr>
      <vt:lpstr>SGLT2–Inhibitors</vt:lpstr>
      <vt:lpstr>SGLT2–Inhibitors</vt:lpstr>
      <vt:lpstr>SGLT2–Inhibitors </vt:lpstr>
      <vt:lpstr>SGLT2–Inhibitors</vt:lpstr>
      <vt:lpstr>Insulin History</vt:lpstr>
      <vt:lpstr>Pharmacokinetics</vt:lpstr>
      <vt:lpstr>Insulin</vt:lpstr>
      <vt:lpstr>Insulin Medications</vt:lpstr>
      <vt:lpstr>PowerPoint Presentation</vt:lpstr>
      <vt:lpstr>Starting Insulin</vt:lpstr>
      <vt:lpstr>Adjusting Insulin</vt:lpstr>
      <vt:lpstr>Switching Between Insulin</vt:lpstr>
      <vt:lpstr>New Classes</vt:lpstr>
      <vt:lpstr>Inhaled Insulin - Afrezza</vt:lpstr>
      <vt:lpstr>Inhaled Insulin – Afrezza</vt:lpstr>
      <vt:lpstr>Inhaled Insulin – Afrezza</vt:lpstr>
      <vt:lpstr>Inhaled Insulin - Afrezza</vt:lpstr>
      <vt:lpstr>Inhaled Insulin – Afrezza</vt:lpstr>
      <vt:lpstr>Concentrated Insulin U-200</vt:lpstr>
      <vt:lpstr>Concentrated Insulin  U-300 </vt:lpstr>
      <vt:lpstr>Insulin Degludec</vt:lpstr>
      <vt:lpstr>Insulin Degludec</vt:lpstr>
      <vt:lpstr>Biosimilars</vt:lpstr>
      <vt:lpstr>New DM Medications On the Horizon</vt:lpstr>
      <vt:lpstr>Patient Cases</vt:lpstr>
      <vt:lpstr>Patient Cases</vt:lpstr>
      <vt:lpstr>Patient Cases</vt:lpstr>
      <vt:lpstr>Patient Case</vt:lpstr>
      <vt:lpstr>Patient Cases</vt:lpstr>
      <vt:lpstr>Patient Case cont.</vt:lpstr>
      <vt:lpstr>Diabetes Complications</vt:lpstr>
      <vt:lpstr>Hypoglycemia</vt:lpstr>
      <vt:lpstr>Diabetic Ketoacidosis and Hyperosmolar Hyperglycemic State</vt:lpstr>
      <vt:lpstr>Cardiovascular Complications</vt:lpstr>
      <vt:lpstr>Hypertension</vt:lpstr>
      <vt:lpstr>PowerPoint Presentation</vt:lpstr>
      <vt:lpstr>Hypertension Trials</vt:lpstr>
      <vt:lpstr>Hypertension Trials</vt:lpstr>
      <vt:lpstr>Hypertension Medications</vt:lpstr>
      <vt:lpstr>Dyslipidemia</vt:lpstr>
      <vt:lpstr>Dyslipidemia</vt:lpstr>
      <vt:lpstr>Dyslipidemia</vt:lpstr>
      <vt:lpstr>PowerPoint Presentation</vt:lpstr>
      <vt:lpstr>Dyslipidemia</vt:lpstr>
      <vt:lpstr>Antiplatelet</vt:lpstr>
      <vt:lpstr>Microvascular</vt:lpstr>
      <vt:lpstr>Nephropathy</vt:lpstr>
      <vt:lpstr>PowerPoint Presentation</vt:lpstr>
      <vt:lpstr>Retinopathy</vt:lpstr>
      <vt:lpstr>Retinopathy</vt:lpstr>
      <vt:lpstr>Diabetic Peripheral Neuropathy</vt:lpstr>
      <vt:lpstr>Diabetic Peripheral Neuropathy</vt:lpstr>
      <vt:lpstr>Diabetic Peripheral Neuropathy</vt:lpstr>
      <vt:lpstr>PowerPoint Presentation</vt:lpstr>
      <vt:lpstr>Diabetic Foot Care</vt:lpstr>
      <vt:lpstr>Diabetic Foot Ulcers</vt:lpstr>
      <vt:lpstr>PowerPoint Presentation</vt:lpstr>
      <vt:lpstr>Gastroparesis</vt:lpstr>
      <vt:lpstr>Conclusions</vt:lpstr>
      <vt:lpstr>Conclusions</vt:lpstr>
      <vt:lpstr>References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Loueng, Jane (IHS/BEM)</dc:creator>
  <cp:lastModifiedBy>Bousum, John (IHS/OKC/CLA)</cp:lastModifiedBy>
  <cp:revision>256</cp:revision>
  <dcterms:created xsi:type="dcterms:W3CDTF">2015-11-03T20:59:47Z</dcterms:created>
  <dcterms:modified xsi:type="dcterms:W3CDTF">2016-04-15T18:49:45Z</dcterms:modified>
</cp:coreProperties>
</file>